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Lst>
  <p:notesMasterIdLst>
    <p:notesMasterId r:id="rId24"/>
  </p:notesMasterIdLst>
  <p:sldIdLst>
    <p:sldId id="328" r:id="rId3"/>
    <p:sldId id="359" r:id="rId4"/>
    <p:sldId id="375" r:id="rId5"/>
    <p:sldId id="383" r:id="rId6"/>
    <p:sldId id="385" r:id="rId7"/>
    <p:sldId id="387" r:id="rId8"/>
    <p:sldId id="388" r:id="rId9"/>
    <p:sldId id="386" r:id="rId10"/>
    <p:sldId id="381" r:id="rId11"/>
    <p:sldId id="362" r:id="rId12"/>
    <p:sldId id="389" r:id="rId13"/>
    <p:sldId id="390" r:id="rId14"/>
    <p:sldId id="365" r:id="rId15"/>
    <p:sldId id="391" r:id="rId16"/>
    <p:sldId id="374" r:id="rId17"/>
    <p:sldId id="392" r:id="rId18"/>
    <p:sldId id="379" r:id="rId19"/>
    <p:sldId id="393" r:id="rId20"/>
    <p:sldId id="394" r:id="rId21"/>
    <p:sldId id="380" r:id="rId22"/>
    <p:sldId id="39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10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50"/>
    <p:restoredTop sz="85238"/>
  </p:normalViewPr>
  <p:slideViewPr>
    <p:cSldViewPr snapToGrid="0" snapToObjects="1">
      <p:cViewPr varScale="1">
        <p:scale>
          <a:sx n="108" d="100"/>
          <a:sy n="108" d="100"/>
        </p:scale>
        <p:origin x="1112"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62" d="100"/>
          <a:sy n="162" d="100"/>
        </p:scale>
        <p:origin x="4096"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1AAB98-F0B7-7A49-8AD8-996661957282}" type="datetimeFigureOut">
              <a:rPr lang="en-US" smtClean="0"/>
              <a:t>9/25/25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C9BAF7-535A-6242-BE23-F02C7AEAA439}" type="slidenum">
              <a:rPr lang="en-US" smtClean="0"/>
              <a:t>‹#›</a:t>
            </a:fld>
            <a:endParaRPr lang="en-US" dirty="0"/>
          </a:p>
        </p:txBody>
      </p:sp>
    </p:spTree>
    <p:extLst>
      <p:ext uri="{BB962C8B-B14F-4D97-AF65-F5344CB8AC3E}">
        <p14:creationId xmlns:p14="http://schemas.microsoft.com/office/powerpoint/2010/main" val="281620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a:t>
            </a:r>
            <a:r>
              <a:rPr lang="zh-CN" altLang="en-US" dirty="0"/>
              <a:t> </a:t>
            </a:r>
            <a:r>
              <a:rPr lang="en-US" altLang="zh-CN" dirty="0"/>
              <a:t>p</a:t>
            </a:r>
            <a:r>
              <a:rPr lang="en-US" dirty="0"/>
              <a:t>o</a:t>
            </a:r>
            <a:r>
              <a:rPr lang="en-US" altLang="zh-CN" dirty="0"/>
              <a:t>licy</a:t>
            </a:r>
            <a:r>
              <a:rPr lang="zh-CN" altLang="en-US" dirty="0"/>
              <a:t> </a:t>
            </a:r>
            <a:r>
              <a:rPr lang="en-US" altLang="zh-CN" dirty="0"/>
              <a:t>impact</a:t>
            </a:r>
            <a:r>
              <a:rPr lang="zh-CN" altLang="en-US" dirty="0"/>
              <a:t> </a:t>
            </a:r>
            <a:r>
              <a:rPr lang="en-US" altLang="zh-CN" dirty="0"/>
              <a:t>evaluation</a:t>
            </a:r>
            <a:r>
              <a:rPr lang="zh-CN" altLang="en-US" dirty="0"/>
              <a:t> </a:t>
            </a:r>
            <a:r>
              <a:rPr lang="en-US" altLang="zh-CN" dirty="0"/>
              <a:t>in</a:t>
            </a:r>
            <a:r>
              <a:rPr lang="zh-CN" altLang="en-US" dirty="0"/>
              <a:t> </a:t>
            </a:r>
            <a:r>
              <a:rPr lang="en-US" altLang="zh-CN" dirty="0"/>
              <a:t>China</a:t>
            </a:r>
          </a:p>
          <a:p>
            <a:r>
              <a:rPr lang="en-US" altLang="zh-CN" dirty="0"/>
              <a:t>Whether</a:t>
            </a:r>
            <a:r>
              <a:rPr lang="zh-CN" altLang="en-US" dirty="0"/>
              <a:t> </a:t>
            </a:r>
            <a:r>
              <a:rPr lang="en-US" altLang="zh-CN" dirty="0"/>
              <a:t>expanding</a:t>
            </a:r>
            <a:r>
              <a:rPr lang="zh-CN" altLang="en-US" dirty="0"/>
              <a:t> </a:t>
            </a:r>
            <a:r>
              <a:rPr lang="en-US" altLang="zh-CN" dirty="0"/>
              <a:t>social</a:t>
            </a:r>
            <a:r>
              <a:rPr lang="zh-CN" altLang="en-US" dirty="0"/>
              <a:t> </a:t>
            </a:r>
            <a:r>
              <a:rPr lang="en-US" altLang="zh-CN" dirty="0"/>
              <a:t>health</a:t>
            </a:r>
            <a:r>
              <a:rPr lang="zh-CN" altLang="en-US" dirty="0"/>
              <a:t> </a:t>
            </a:r>
            <a:r>
              <a:rPr lang="en-US" altLang="zh-CN" dirty="0"/>
              <a:t>insurance</a:t>
            </a:r>
            <a:r>
              <a:rPr lang="zh-CN" altLang="en-US" dirty="0"/>
              <a:t> </a:t>
            </a:r>
            <a:r>
              <a:rPr lang="en-US" altLang="zh-CN" dirty="0"/>
              <a:t>can</a:t>
            </a:r>
            <a:r>
              <a:rPr lang="zh-CN" altLang="en-US" dirty="0"/>
              <a:t> </a:t>
            </a:r>
            <a:r>
              <a:rPr lang="en-US" altLang="zh-CN" dirty="0"/>
              <a:t>reduce</a:t>
            </a:r>
            <a:r>
              <a:rPr lang="zh-CN" altLang="en-US" dirty="0"/>
              <a:t> </a:t>
            </a:r>
            <a:r>
              <a:rPr lang="en-US" altLang="zh-CN" dirty="0"/>
              <a:t>self-discharge</a:t>
            </a:r>
            <a:r>
              <a:rPr lang="zh-CN" altLang="en-US" dirty="0"/>
              <a:t> </a:t>
            </a:r>
            <a:r>
              <a:rPr lang="en-US" altLang="zh-CN" dirty="0"/>
              <a:t>against</a:t>
            </a:r>
            <a:r>
              <a:rPr lang="zh-CN" altLang="en-US" dirty="0"/>
              <a:t> </a:t>
            </a:r>
            <a:r>
              <a:rPr lang="en-US" altLang="zh-CN" dirty="0"/>
              <a:t>medical</a:t>
            </a:r>
            <a:r>
              <a:rPr lang="zh-CN" altLang="en-US" dirty="0"/>
              <a:t> </a:t>
            </a:r>
            <a:r>
              <a:rPr lang="en-US" altLang="zh-CN" dirty="0"/>
              <a:t>advice</a:t>
            </a:r>
            <a:r>
              <a:rPr lang="zh-CN" altLang="en-US" dirty="0"/>
              <a:t> </a:t>
            </a:r>
            <a:endParaRPr lang="en-US" dirty="0"/>
          </a:p>
        </p:txBody>
      </p:sp>
      <p:sp>
        <p:nvSpPr>
          <p:cNvPr id="4" name="Slide Number Placeholder 3"/>
          <p:cNvSpPr>
            <a:spLocks noGrp="1"/>
          </p:cNvSpPr>
          <p:nvPr>
            <p:ph type="sldNum" sz="quarter" idx="5"/>
          </p:nvPr>
        </p:nvSpPr>
        <p:spPr/>
        <p:txBody>
          <a:bodyPr/>
          <a:lstStyle/>
          <a:p>
            <a:fld id="{6DC9BAF7-535A-6242-BE23-F02C7AEAA439}" type="slidenum">
              <a:rPr lang="en-US" smtClean="0"/>
              <a:t>1</a:t>
            </a:fld>
            <a:endParaRPr lang="en-US" dirty="0"/>
          </a:p>
        </p:txBody>
      </p:sp>
    </p:spTree>
    <p:extLst>
      <p:ext uri="{BB962C8B-B14F-4D97-AF65-F5344CB8AC3E}">
        <p14:creationId xmlns:p14="http://schemas.microsoft.com/office/powerpoint/2010/main" val="3407544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Average per capita output exceeds the national level only in cluster 1 and, marginally, in cluster 2, with the remaining clusters exhibiting lower levels. Cluster 1, in particular, with its very high per capita GDP and its mostly urban nature, reflects the tendency for economic activity to spatially concentrate due to agglomeration economies</a:t>
            </a:r>
          </a:p>
          <a:p>
            <a:r>
              <a:rPr lang="en-US" dirty="0"/>
              <a:t>while regions in cluster 1 start off with some of the highest relative levels of per capita output, they tend to see little growth. In contrast, cluster 2 starts from a lower base but has the highest average relative growth rate across all the clusters. Rather than being easily accounted for by general processes such as agglomeration or convergence/divergence, these distinct economic trajectories can be better explained through endogenous aspects such as innovation and the development of new growth paths, as well as policy and institutional factors</a:t>
            </a:r>
          </a:p>
          <a:p>
            <a:endParaRPr lang="en-US" dirty="0"/>
          </a:p>
          <a:p>
            <a:r>
              <a:rPr lang="en-US" dirty="0"/>
              <a:t>Although cluster 3 exhibits less </a:t>
            </a:r>
            <a:r>
              <a:rPr lang="en-US" dirty="0" err="1"/>
              <a:t>e</a:t>
            </a:r>
            <a:r>
              <a:rPr lang="en-US" altLang="zh-CN" dirty="0" err="1"/>
              <a:t>v</a:t>
            </a:r>
            <a:r>
              <a:rPr lang="en-US" dirty="0" err="1"/>
              <a:t>dence</a:t>
            </a:r>
            <a:r>
              <a:rPr lang="en-US" dirty="0"/>
              <a:t> of high per capita output or growth, taken overall, it does not fit the description ‘left behind’ either, as most of the regions in this cluster did not experience substantial economic or demographic decline over the past four decades, and rates of poverty are generally low.</a:t>
            </a:r>
          </a:p>
        </p:txBody>
      </p:sp>
      <p:sp>
        <p:nvSpPr>
          <p:cNvPr id="4" name="Slide Number Placeholder 3"/>
          <p:cNvSpPr>
            <a:spLocks noGrp="1"/>
          </p:cNvSpPr>
          <p:nvPr>
            <p:ph type="sldNum" sz="quarter" idx="5"/>
          </p:nvPr>
        </p:nvSpPr>
        <p:spPr/>
        <p:txBody>
          <a:bodyPr/>
          <a:lstStyle/>
          <a:p>
            <a:fld id="{6DC9BAF7-535A-6242-BE23-F02C7AEAA439}" type="slidenum">
              <a:rPr lang="en-US" smtClean="0"/>
              <a:t>6</a:t>
            </a:fld>
            <a:endParaRPr lang="en-US" dirty="0"/>
          </a:p>
        </p:txBody>
      </p:sp>
    </p:spTree>
    <p:extLst>
      <p:ext uri="{BB962C8B-B14F-4D97-AF65-F5344CB8AC3E}">
        <p14:creationId xmlns:p14="http://schemas.microsoft.com/office/powerpoint/2010/main" val="2576252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C9BAF7-535A-6242-BE23-F02C7AEAA439}" type="slidenum">
              <a:rPr lang="en-US" smtClean="0"/>
              <a:t>13</a:t>
            </a:fld>
            <a:endParaRPr lang="en-US" dirty="0"/>
          </a:p>
        </p:txBody>
      </p:sp>
    </p:spTree>
    <p:extLst>
      <p:ext uri="{BB962C8B-B14F-4D97-AF65-F5344CB8AC3E}">
        <p14:creationId xmlns:p14="http://schemas.microsoft.com/office/powerpoint/2010/main" val="1074858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C9BAF7-535A-6242-BE23-F02C7AEAA439}" type="slidenum">
              <a:rPr lang="en-US" smtClean="0"/>
              <a:t>17</a:t>
            </a:fld>
            <a:endParaRPr lang="en-US" dirty="0"/>
          </a:p>
        </p:txBody>
      </p:sp>
    </p:spTree>
    <p:extLst>
      <p:ext uri="{BB962C8B-B14F-4D97-AF65-F5344CB8AC3E}">
        <p14:creationId xmlns:p14="http://schemas.microsoft.com/office/powerpoint/2010/main" val="2757689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453CF-2514-ED53-5A83-51ECCE7825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39251A-51E6-2033-CD41-9D9BF0FC54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E3351B-4EA7-441F-EA34-76451D36ACA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39CA2B4-4C93-922C-75F6-E8C844EF5C4D}"/>
              </a:ext>
            </a:extLst>
          </p:cNvPr>
          <p:cNvSpPr>
            <a:spLocks noGrp="1"/>
          </p:cNvSpPr>
          <p:nvPr>
            <p:ph type="sldNum" sz="quarter" idx="5"/>
          </p:nvPr>
        </p:nvSpPr>
        <p:spPr/>
        <p:txBody>
          <a:bodyPr/>
          <a:lstStyle/>
          <a:p>
            <a:fld id="{6DC9BAF7-535A-6242-BE23-F02C7AEAA439}" type="slidenum">
              <a:rPr lang="en-US" smtClean="0"/>
              <a:t>18</a:t>
            </a:fld>
            <a:endParaRPr lang="en-US" dirty="0"/>
          </a:p>
        </p:txBody>
      </p:sp>
    </p:spTree>
    <p:extLst>
      <p:ext uri="{BB962C8B-B14F-4D97-AF65-F5344CB8AC3E}">
        <p14:creationId xmlns:p14="http://schemas.microsoft.com/office/powerpoint/2010/main" val="1960508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09530-DD1C-528F-6492-BDCC26B7EC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1D6FD2-5616-B865-BDDC-E3646A2321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AB3826-12A8-166F-6D2C-631829E10B2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27972C-F02D-29E1-8866-4642EA5B51FD}"/>
              </a:ext>
            </a:extLst>
          </p:cNvPr>
          <p:cNvSpPr>
            <a:spLocks noGrp="1"/>
          </p:cNvSpPr>
          <p:nvPr>
            <p:ph type="sldNum" sz="quarter" idx="5"/>
          </p:nvPr>
        </p:nvSpPr>
        <p:spPr/>
        <p:txBody>
          <a:bodyPr/>
          <a:lstStyle/>
          <a:p>
            <a:fld id="{6DC9BAF7-535A-6242-BE23-F02C7AEAA439}" type="slidenum">
              <a:rPr lang="en-US" smtClean="0"/>
              <a:t>19</a:t>
            </a:fld>
            <a:endParaRPr lang="en-US" dirty="0"/>
          </a:p>
        </p:txBody>
      </p:sp>
    </p:spTree>
    <p:extLst>
      <p:ext uri="{BB962C8B-B14F-4D97-AF65-F5344CB8AC3E}">
        <p14:creationId xmlns:p14="http://schemas.microsoft.com/office/powerpoint/2010/main" val="28689361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5.jpg"/><Relationship Id="rId1" Type="http://schemas.openxmlformats.org/officeDocument/2006/relationships/slideMaster" Target="../slideMasters/slideMaster2.xml"/><Relationship Id="rId5" Type="http://schemas.openxmlformats.org/officeDocument/2006/relationships/image" Target="../media/image15.jpg"/><Relationship Id="rId4" Type="http://schemas.openxmlformats.org/officeDocument/2006/relationships/image" Target="../media/image14.emf"/></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jp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jp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jp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jp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jp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jp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BAAF7C3-A3E3-0F4B-BC1E-8BF967B7FD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48"/>
            <a:ext cx="12192000" cy="6851904"/>
          </a:xfrm>
          <a:prstGeom prst="rect">
            <a:avLst/>
          </a:prstGeom>
        </p:spPr>
      </p:pic>
      <p:sp>
        <p:nvSpPr>
          <p:cNvPr id="2" name="Title 1">
            <a:extLst>
              <a:ext uri="{FF2B5EF4-FFF2-40B4-BE49-F238E27FC236}">
                <a16:creationId xmlns:a16="http://schemas.microsoft.com/office/drawing/2014/main" id="{61BBB73A-1D9A-0B40-812F-E7B3C0CE8929}"/>
              </a:ext>
            </a:extLst>
          </p:cNvPr>
          <p:cNvSpPr>
            <a:spLocks noGrp="1"/>
          </p:cNvSpPr>
          <p:nvPr>
            <p:ph type="ctrTitle"/>
          </p:nvPr>
        </p:nvSpPr>
        <p:spPr>
          <a:xfrm>
            <a:off x="841248" y="1124712"/>
            <a:ext cx="6370257" cy="1307403"/>
          </a:xfrm>
          <a:prstGeom prst="rect">
            <a:avLst/>
          </a:prstGeom>
        </p:spPr>
        <p:txBody>
          <a:bodyPr anchor="b">
            <a:normAutofit/>
          </a:bodyPr>
          <a:lstStyle>
            <a:lvl1pPr algn="l">
              <a:defRPr sz="400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4D1BA2DF-E569-3F47-9756-5605F68DD607}"/>
              </a:ext>
            </a:extLst>
          </p:cNvPr>
          <p:cNvSpPr>
            <a:spLocks noGrp="1"/>
          </p:cNvSpPr>
          <p:nvPr>
            <p:ph type="subTitle" idx="1"/>
          </p:nvPr>
        </p:nvSpPr>
        <p:spPr>
          <a:xfrm>
            <a:off x="841248" y="2596291"/>
            <a:ext cx="6370257" cy="1249844"/>
          </a:xfrm>
        </p:spPr>
        <p:txBody>
          <a:bodyPr>
            <a:normAutofit/>
          </a:bodyPr>
          <a:lstStyle>
            <a:lvl1pPr marL="0" indent="0" algn="l">
              <a:buNone/>
              <a:defRPr sz="3000" baseline="0">
                <a:solidFill>
                  <a:schemeClr val="bg2">
                    <a:lumMod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Rectangle 8">
            <a:extLst>
              <a:ext uri="{FF2B5EF4-FFF2-40B4-BE49-F238E27FC236}">
                <a16:creationId xmlns:a16="http://schemas.microsoft.com/office/drawing/2014/main" id="{70D21693-2D97-B341-9A10-A738BFB4E999}"/>
              </a:ext>
            </a:extLst>
          </p:cNvPr>
          <p:cNvSpPr/>
          <p:nvPr userDrawn="1"/>
        </p:nvSpPr>
        <p:spPr>
          <a:xfrm>
            <a:off x="0" y="5517931"/>
            <a:ext cx="12192000" cy="134006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04498341-1D02-9849-9164-B79B204437C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7452" y="5517931"/>
            <a:ext cx="2839772" cy="1312644"/>
          </a:xfrm>
          <a:prstGeom prst="rect">
            <a:avLst/>
          </a:prstGeom>
        </p:spPr>
      </p:pic>
    </p:spTree>
    <p:extLst>
      <p:ext uri="{BB962C8B-B14F-4D97-AF65-F5344CB8AC3E}">
        <p14:creationId xmlns:p14="http://schemas.microsoft.com/office/powerpoint/2010/main" val="3329549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 Content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F465593-437A-3849-BE5D-7B6BADB9724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Title Placeholder 1">
            <a:extLst>
              <a:ext uri="{FF2B5EF4-FFF2-40B4-BE49-F238E27FC236}">
                <a16:creationId xmlns:a16="http://schemas.microsoft.com/office/drawing/2014/main" id="{4F6C8FBA-8122-DE4F-8931-D7978E15E67F}"/>
              </a:ext>
            </a:extLst>
          </p:cNvPr>
          <p:cNvSpPr>
            <a:spLocks noGrp="1"/>
          </p:cNvSpPr>
          <p:nvPr>
            <p:ph type="title" hasCustomPrompt="1"/>
          </p:nvPr>
        </p:nvSpPr>
        <p:spPr>
          <a:xfrm>
            <a:off x="6095999" y="296862"/>
            <a:ext cx="5612607" cy="611187"/>
          </a:xfrm>
          <a:prstGeom prst="rect">
            <a:avLst/>
          </a:prstGeom>
        </p:spPr>
        <p:txBody>
          <a:bodyPr vert="horz" lIns="0" tIns="0" rIns="0" bIns="0" rtlCol="0" anchor="ctr" anchorCtr="0">
            <a:noAutofit/>
          </a:bodyPr>
          <a:lstStyle>
            <a:lvl1pPr algn="r">
              <a:lnSpc>
                <a:spcPts val="3200"/>
              </a:lnSpc>
              <a:defRPr sz="2000" b="1" i="0">
                <a:solidFill>
                  <a:schemeClr val="bg1">
                    <a:lumMod val="50000"/>
                  </a:schemeClr>
                </a:solidFill>
                <a:latin typeface="Arial" panose="020B0604020202020204" pitchFamily="34" charset="0"/>
                <a:ea typeface="Roboto Medium" pitchFamily="2" charset="0"/>
                <a:cs typeface="Arial" panose="020B0604020202020204" pitchFamily="34" charset="0"/>
              </a:defRPr>
            </a:lvl1pPr>
          </a:lstStyle>
          <a:p>
            <a:r>
              <a:rPr lang="en-US" dirty="0"/>
              <a:t>Presentation Title Here</a:t>
            </a:r>
          </a:p>
        </p:txBody>
      </p:sp>
      <p:sp>
        <p:nvSpPr>
          <p:cNvPr id="13" name="Rectangle 12">
            <a:extLst>
              <a:ext uri="{FF2B5EF4-FFF2-40B4-BE49-F238E27FC236}">
                <a16:creationId xmlns:a16="http://schemas.microsoft.com/office/drawing/2014/main" id="{483E6D21-7AD3-0441-A8C6-8569B63AB571}"/>
              </a:ext>
            </a:extLst>
          </p:cNvPr>
          <p:cNvSpPr/>
          <p:nvPr userDrawn="1"/>
        </p:nvSpPr>
        <p:spPr>
          <a:xfrm>
            <a:off x="11709782" y="6378957"/>
            <a:ext cx="110743" cy="110743"/>
          </a:xfrm>
          <a:prstGeom prst="rect">
            <a:avLst/>
          </a:prstGeom>
          <a:solidFill>
            <a:srgbClr val="E011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rgbClr val="F43131"/>
              </a:solidFill>
              <a:latin typeface="Roboto Regular" pitchFamily="2" charset="0"/>
            </a:endParaRPr>
          </a:p>
        </p:txBody>
      </p:sp>
      <p:sp>
        <p:nvSpPr>
          <p:cNvPr id="4" name="Text Placeholder 3">
            <a:extLst>
              <a:ext uri="{FF2B5EF4-FFF2-40B4-BE49-F238E27FC236}">
                <a16:creationId xmlns:a16="http://schemas.microsoft.com/office/drawing/2014/main" id="{B1F4D892-BB66-1A46-9376-090F24867236}"/>
              </a:ext>
            </a:extLst>
          </p:cNvPr>
          <p:cNvSpPr>
            <a:spLocks noGrp="1"/>
          </p:cNvSpPr>
          <p:nvPr>
            <p:ph type="body" sz="quarter" idx="10"/>
          </p:nvPr>
        </p:nvSpPr>
        <p:spPr>
          <a:xfrm>
            <a:off x="1019175" y="1700213"/>
            <a:ext cx="10153650" cy="4448038"/>
          </a:xfrm>
          <a:prstGeom prst="rect">
            <a:avLst/>
          </a:prstGeom>
        </p:spPr>
        <p:txBody>
          <a:bodyPr/>
          <a:lstStyle>
            <a:lvl1pPr algn="l">
              <a:defRPr sz="2400" b="1" i="0" baseline="0">
                <a:solidFill>
                  <a:srgbClr val="E0112B"/>
                </a:solidFill>
                <a:latin typeface="Arial" panose="020B0604020202020204" pitchFamily="34" charset="0"/>
                <a:cs typeface="Arial" panose="020B0604020202020204" pitchFamily="34" charset="0"/>
              </a:defRPr>
            </a:lvl1pPr>
            <a:lvl2pPr marL="184150" indent="-176213" algn="l">
              <a:buClr>
                <a:srgbClr val="E0112B"/>
              </a:buClr>
              <a:buFont typeface="Wingdings" pitchFamily="2" charset="2"/>
              <a:buChar char="§"/>
              <a:defRPr sz="2400" b="0" i="0">
                <a:solidFill>
                  <a:schemeClr val="tx1"/>
                </a:solidFill>
                <a:latin typeface="Arial" panose="020B0604020202020204" pitchFamily="34" charset="0"/>
                <a:cs typeface="Arial" panose="020B0604020202020204" pitchFamily="34" charset="0"/>
              </a:defRPr>
            </a:lvl2pPr>
            <a:lvl3pPr marL="185738" indent="177800" algn="l">
              <a:buClr>
                <a:srgbClr val="E0112B"/>
              </a:buClr>
              <a:buFont typeface="Wingdings" pitchFamily="2" charset="2"/>
              <a:buChar char="§"/>
              <a:defRPr sz="2400" b="0" i="0">
                <a:solidFill>
                  <a:schemeClr val="tx1"/>
                </a:solidFill>
                <a:latin typeface="Arial" panose="020B0604020202020204" pitchFamily="34" charset="0"/>
                <a:cs typeface="Arial" panose="020B0604020202020204" pitchFamily="34" charset="0"/>
              </a:defRPr>
            </a:lvl3pPr>
            <a:lvl4pPr marL="541338" indent="-177800" algn="l">
              <a:buClr>
                <a:schemeClr val="tx1"/>
              </a:buClr>
              <a:buFont typeface="Wingdings" pitchFamily="2" charset="2"/>
              <a:buChar char="§"/>
              <a:defRPr sz="2000" b="0" i="0">
                <a:solidFill>
                  <a:schemeClr val="tx1"/>
                </a:solidFill>
                <a:latin typeface="Arial" panose="020B0604020202020204" pitchFamily="34" charset="0"/>
                <a:cs typeface="Arial" panose="020B0604020202020204" pitchFamily="34" charset="0"/>
              </a:defRPr>
            </a:lvl4pPr>
            <a:lvl5pPr marL="541337" indent="0" algn="l">
              <a:buNone/>
              <a:defRPr sz="2000" b="0" i="0">
                <a:solidFill>
                  <a:schemeClr val="tx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 Fifth level</a:t>
            </a:r>
          </a:p>
        </p:txBody>
      </p:sp>
      <p:sp>
        <p:nvSpPr>
          <p:cNvPr id="11" name="Text Placeholder 12">
            <a:extLst>
              <a:ext uri="{FF2B5EF4-FFF2-40B4-BE49-F238E27FC236}">
                <a16:creationId xmlns:a16="http://schemas.microsoft.com/office/drawing/2014/main" id="{E6A717F1-9D6B-3C4F-9DD5-B4FCDD581075}"/>
              </a:ext>
            </a:extLst>
          </p:cNvPr>
          <p:cNvSpPr>
            <a:spLocks noGrp="1"/>
          </p:cNvSpPr>
          <p:nvPr>
            <p:ph type="body" sz="quarter" idx="18" hasCustomPrompt="1"/>
          </p:nvPr>
        </p:nvSpPr>
        <p:spPr>
          <a:xfrm>
            <a:off x="304800" y="6171945"/>
            <a:ext cx="3236259" cy="243170"/>
          </a:xfrm>
        </p:spPr>
        <p:txBody>
          <a:bodyPr lIns="0" tIns="0" rIns="0" bIns="0">
            <a:normAutofit/>
          </a:bodyPr>
          <a:lstStyle>
            <a:lvl1pPr>
              <a:defRPr sz="1100" b="0" i="0">
                <a:solidFill>
                  <a:srgbClr val="E0112B"/>
                </a:solidFill>
                <a:latin typeface="Arial" panose="020B0604020202020204" pitchFamily="34" charset="0"/>
                <a:ea typeface="Roboto" pitchFamily="2" charset="0"/>
                <a:cs typeface="Arial" panose="020B0604020202020204" pitchFamily="34" charset="0"/>
              </a:defRPr>
            </a:lvl1pPr>
          </a:lstStyle>
          <a:p>
            <a:pPr lvl="0"/>
            <a:r>
              <a:rPr lang="en-US" dirty="0"/>
              <a:t>@</a:t>
            </a:r>
            <a:r>
              <a:rPr lang="en-US" dirty="0" err="1"/>
              <a:t>LSE</a:t>
            </a:r>
            <a:r>
              <a:rPr lang="en-US" altLang="zh-CN" dirty="0" err="1"/>
              <a:t>HealthPolicy</a:t>
            </a:r>
            <a:endParaRPr lang="en-US" dirty="0"/>
          </a:p>
        </p:txBody>
      </p:sp>
      <p:sp>
        <p:nvSpPr>
          <p:cNvPr id="14" name="Text Placeholder 18">
            <a:extLst>
              <a:ext uri="{FF2B5EF4-FFF2-40B4-BE49-F238E27FC236}">
                <a16:creationId xmlns:a16="http://schemas.microsoft.com/office/drawing/2014/main" id="{C9B05F03-CBDF-0840-9582-A0F116D1B1AA}"/>
              </a:ext>
            </a:extLst>
          </p:cNvPr>
          <p:cNvSpPr>
            <a:spLocks noGrp="1"/>
          </p:cNvSpPr>
          <p:nvPr>
            <p:ph type="body" sz="quarter" idx="15" hasCustomPrompt="1"/>
          </p:nvPr>
        </p:nvSpPr>
        <p:spPr>
          <a:xfrm>
            <a:off x="6095999" y="6195415"/>
            <a:ext cx="5613783" cy="440057"/>
          </a:xfrm>
        </p:spPr>
        <p:txBody>
          <a:bodyPr anchor="ctr">
            <a:normAutofit/>
          </a:bodyPr>
          <a:lstStyle>
            <a:lvl1pPr algn="r">
              <a:defRPr lang="en-GB" sz="1800" b="0" i="0" kern="1200" baseline="0" dirty="0">
                <a:solidFill>
                  <a:schemeClr val="tx1"/>
                </a:solidFill>
                <a:effectLst/>
                <a:latin typeface="Arial" panose="020B0604020202020204" pitchFamily="34" charset="0"/>
                <a:cs typeface="Arial" panose="020B0604020202020204" pitchFamily="34" charset="0"/>
              </a:defRPr>
            </a:lvl1pPr>
          </a:lstStyle>
          <a:p>
            <a:r>
              <a:rPr lang="en-US" altLang="zh-CN" dirty="0"/>
              <a:t>LSE</a:t>
            </a:r>
            <a:r>
              <a:rPr lang="zh-CN" altLang="en-US" dirty="0"/>
              <a:t> </a:t>
            </a:r>
            <a:r>
              <a:rPr lang="en-US" altLang="zh-CN" dirty="0"/>
              <a:t>Health</a:t>
            </a:r>
            <a:endParaRPr lang="en-US" dirty="0"/>
          </a:p>
        </p:txBody>
      </p:sp>
      <p:pic>
        <p:nvPicPr>
          <p:cNvPr id="18" name="Picture 17">
            <a:extLst>
              <a:ext uri="{FF2B5EF4-FFF2-40B4-BE49-F238E27FC236}">
                <a16:creationId xmlns:a16="http://schemas.microsoft.com/office/drawing/2014/main" id="{4B2F53E9-AA47-0244-8948-33D678ECAC8D}"/>
              </a:ext>
            </a:extLst>
          </p:cNvPr>
          <p:cNvPicPr>
            <a:picLocks noChangeAspect="1"/>
          </p:cNvPicPr>
          <p:nvPr userDrawn="1"/>
        </p:nvPicPr>
        <p:blipFill>
          <a:blip r:embed="rId3"/>
          <a:stretch>
            <a:fillRect/>
          </a:stretch>
        </p:blipFill>
        <p:spPr>
          <a:xfrm>
            <a:off x="300038" y="6422517"/>
            <a:ext cx="209241" cy="150224"/>
          </a:xfrm>
          <a:prstGeom prst="rect">
            <a:avLst/>
          </a:prstGeom>
        </p:spPr>
      </p:pic>
      <p:pic>
        <p:nvPicPr>
          <p:cNvPr id="19" name="Picture 18">
            <a:extLst>
              <a:ext uri="{FF2B5EF4-FFF2-40B4-BE49-F238E27FC236}">
                <a16:creationId xmlns:a16="http://schemas.microsoft.com/office/drawing/2014/main" id="{DE230A53-7C63-7E4F-8EAE-DF93E3EF12FC}"/>
              </a:ext>
            </a:extLst>
          </p:cNvPr>
          <p:cNvPicPr>
            <a:picLocks noChangeAspect="1"/>
          </p:cNvPicPr>
          <p:nvPr userDrawn="1"/>
        </p:nvPicPr>
        <p:blipFill>
          <a:blip r:embed="rId4"/>
          <a:stretch>
            <a:fillRect/>
          </a:stretch>
        </p:blipFill>
        <p:spPr>
          <a:xfrm>
            <a:off x="497406" y="6425613"/>
            <a:ext cx="228019" cy="150224"/>
          </a:xfrm>
          <a:prstGeom prst="rect">
            <a:avLst/>
          </a:prstGeom>
        </p:spPr>
      </p:pic>
      <p:pic>
        <p:nvPicPr>
          <p:cNvPr id="20" name="Picture 19">
            <a:extLst>
              <a:ext uri="{FF2B5EF4-FFF2-40B4-BE49-F238E27FC236}">
                <a16:creationId xmlns:a16="http://schemas.microsoft.com/office/drawing/2014/main" id="{99A45018-5898-0E42-B7A4-03021A916990}"/>
              </a:ext>
            </a:extLst>
          </p:cNvPr>
          <p:cNvPicPr>
            <a:picLocks noChangeAspect="1"/>
          </p:cNvPicPr>
          <p:nvPr userDrawn="1"/>
        </p:nvPicPr>
        <p:blipFill>
          <a:blip r:embed="rId5"/>
          <a:stretch>
            <a:fillRect/>
          </a:stretch>
        </p:blipFill>
        <p:spPr>
          <a:xfrm>
            <a:off x="711927" y="6425824"/>
            <a:ext cx="228019" cy="150224"/>
          </a:xfrm>
          <a:prstGeom prst="rect">
            <a:avLst/>
          </a:prstGeom>
        </p:spPr>
      </p:pic>
      <p:pic>
        <p:nvPicPr>
          <p:cNvPr id="21" name="Picture 20">
            <a:extLst>
              <a:ext uri="{FF2B5EF4-FFF2-40B4-BE49-F238E27FC236}">
                <a16:creationId xmlns:a16="http://schemas.microsoft.com/office/drawing/2014/main" id="{F5EA4BFA-2736-F64F-B7DA-C9764AADF0F7}"/>
              </a:ext>
            </a:extLst>
          </p:cNvPr>
          <p:cNvPicPr>
            <a:picLocks noChangeAspect="1"/>
          </p:cNvPicPr>
          <p:nvPr userDrawn="1"/>
        </p:nvPicPr>
        <p:blipFill>
          <a:blip r:embed="rId6"/>
          <a:stretch>
            <a:fillRect/>
          </a:stretch>
        </p:blipFill>
        <p:spPr>
          <a:xfrm>
            <a:off x="920445" y="6424466"/>
            <a:ext cx="252162" cy="150224"/>
          </a:xfrm>
          <a:prstGeom prst="rect">
            <a:avLst/>
          </a:prstGeom>
        </p:spPr>
      </p:pic>
    </p:spTree>
    <p:extLst>
      <p:ext uri="{BB962C8B-B14F-4D97-AF65-F5344CB8AC3E}">
        <p14:creationId xmlns:p14="http://schemas.microsoft.com/office/powerpoint/2010/main" val="2302415467"/>
      </p:ext>
    </p:extLst>
  </p:cSld>
  <p:clrMapOvr>
    <a:masterClrMapping/>
  </p:clrMapOvr>
  <p:extLst>
    <p:ext uri="{DCECCB84-F9BA-43D5-87BE-67443E8EF086}">
      <p15:sldGuideLst xmlns:p15="http://schemas.microsoft.com/office/powerpoint/2012/main">
        <p15:guide id="1" pos="3840">
          <p15:clr>
            <a:srgbClr val="FBAE40"/>
          </p15:clr>
        </p15:guide>
        <p15:guide id="2" orient="horz" pos="48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 Quota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339A90B-F9E9-4B4B-9821-3AC183A51DD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 Placeholder 3">
            <a:extLst>
              <a:ext uri="{FF2B5EF4-FFF2-40B4-BE49-F238E27FC236}">
                <a16:creationId xmlns:a16="http://schemas.microsoft.com/office/drawing/2014/main" id="{1D1995B3-9C18-0B46-9DB9-FF4EBBCF9BF7}"/>
              </a:ext>
            </a:extLst>
          </p:cNvPr>
          <p:cNvSpPr>
            <a:spLocks noGrp="1"/>
          </p:cNvSpPr>
          <p:nvPr>
            <p:ph type="body" sz="half" idx="13"/>
          </p:nvPr>
        </p:nvSpPr>
        <p:spPr bwMode="gray">
          <a:xfrm>
            <a:off x="2027238" y="4468641"/>
            <a:ext cx="8174745" cy="712936"/>
          </a:xfrm>
          <a:prstGeom prst="rect">
            <a:avLst/>
          </a:prstGeom>
        </p:spPr>
        <p:txBody>
          <a:bodyPr anchor="t">
            <a:normAutofit/>
          </a:bodyPr>
          <a:lstStyle>
            <a:lvl1pPr marL="0" indent="0">
              <a:buNone/>
              <a:defRPr lang="en-US" sz="1600" b="0" i="0" kern="1200" cap="small" dirty="0">
                <a:solidFill>
                  <a:schemeClr val="bg1"/>
                </a:solidFill>
                <a:latin typeface="Arial" panose="020B0604020202020204" pitchFamily="34" charset="0"/>
                <a:ea typeface="Roboto" pitchFamily="2"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pic>
        <p:nvPicPr>
          <p:cNvPr id="2" name="Picture 1">
            <a:extLst>
              <a:ext uri="{FF2B5EF4-FFF2-40B4-BE49-F238E27FC236}">
                <a16:creationId xmlns:a16="http://schemas.microsoft.com/office/drawing/2014/main" id="{D311394D-C8DE-2241-B208-DA70916AE463}"/>
              </a:ext>
            </a:extLst>
          </p:cNvPr>
          <p:cNvPicPr>
            <a:picLocks noChangeAspect="1"/>
          </p:cNvPicPr>
          <p:nvPr userDrawn="1"/>
        </p:nvPicPr>
        <p:blipFill>
          <a:blip r:embed="rId3"/>
          <a:stretch>
            <a:fillRect/>
          </a:stretch>
        </p:blipFill>
        <p:spPr>
          <a:xfrm>
            <a:off x="1019175" y="1700212"/>
            <a:ext cx="735627" cy="555807"/>
          </a:xfrm>
          <a:prstGeom prst="rect">
            <a:avLst/>
          </a:prstGeom>
        </p:spPr>
      </p:pic>
      <p:sp>
        <p:nvSpPr>
          <p:cNvPr id="5" name="Text Placeholder 4">
            <a:extLst>
              <a:ext uri="{FF2B5EF4-FFF2-40B4-BE49-F238E27FC236}">
                <a16:creationId xmlns:a16="http://schemas.microsoft.com/office/drawing/2014/main" id="{9DC30009-2503-624C-A582-9F3ABD1EC622}"/>
              </a:ext>
            </a:extLst>
          </p:cNvPr>
          <p:cNvSpPr>
            <a:spLocks noGrp="1"/>
          </p:cNvSpPr>
          <p:nvPr>
            <p:ph type="body" sz="quarter" idx="14" hasCustomPrompt="1"/>
          </p:nvPr>
        </p:nvSpPr>
        <p:spPr>
          <a:xfrm>
            <a:off x="2017713" y="1700213"/>
            <a:ext cx="8184270" cy="2456151"/>
          </a:xfrm>
          <a:prstGeom prst="rect">
            <a:avLst/>
          </a:prstGeom>
        </p:spPr>
        <p:txBody>
          <a:bodyPr>
            <a:normAutofit/>
          </a:bodyPr>
          <a:lstStyle>
            <a:lvl1pPr>
              <a:defRPr sz="3200" b="1" i="0">
                <a:solidFill>
                  <a:schemeClr val="bg1"/>
                </a:solidFill>
                <a:latin typeface="Arial" panose="020B0604020202020204" pitchFamily="34" charset="0"/>
                <a:ea typeface="Roboto Medium" pitchFamily="2" charset="0"/>
                <a:cs typeface="Arial" panose="020B0604020202020204" pitchFamily="34" charset="0"/>
              </a:defRPr>
            </a:lvl1pPr>
          </a:lstStyle>
          <a:p>
            <a:pPr lvl="0"/>
            <a:r>
              <a:rPr lang="en-US" dirty="0"/>
              <a:t>Quotation</a:t>
            </a:r>
          </a:p>
        </p:txBody>
      </p:sp>
      <p:sp>
        <p:nvSpPr>
          <p:cNvPr id="15" name="Title Placeholder 1">
            <a:extLst>
              <a:ext uri="{FF2B5EF4-FFF2-40B4-BE49-F238E27FC236}">
                <a16:creationId xmlns:a16="http://schemas.microsoft.com/office/drawing/2014/main" id="{E2E961E8-E800-804F-82D4-6A7C3B49D58C}"/>
              </a:ext>
            </a:extLst>
          </p:cNvPr>
          <p:cNvSpPr>
            <a:spLocks noGrp="1"/>
          </p:cNvSpPr>
          <p:nvPr>
            <p:ph type="title" hasCustomPrompt="1"/>
          </p:nvPr>
        </p:nvSpPr>
        <p:spPr>
          <a:xfrm>
            <a:off x="6095999" y="296862"/>
            <a:ext cx="5613783" cy="611187"/>
          </a:xfrm>
          <a:prstGeom prst="rect">
            <a:avLst/>
          </a:prstGeom>
        </p:spPr>
        <p:txBody>
          <a:bodyPr vert="horz" lIns="0" tIns="0" rIns="0" bIns="0" rtlCol="0" anchor="ctr" anchorCtr="0">
            <a:noAutofit/>
          </a:bodyPr>
          <a:lstStyle>
            <a:lvl1pPr algn="r">
              <a:lnSpc>
                <a:spcPts val="3200"/>
              </a:lnSpc>
              <a:defRPr sz="2000" b="1" i="0">
                <a:solidFill>
                  <a:schemeClr val="bg1"/>
                </a:solidFill>
                <a:latin typeface="Arial" panose="020B0604020202020204" pitchFamily="34" charset="0"/>
                <a:ea typeface="Roboto Medium" pitchFamily="2" charset="0"/>
                <a:cs typeface="Arial" panose="020B0604020202020204" pitchFamily="34" charset="0"/>
              </a:defRPr>
            </a:lvl1pPr>
          </a:lstStyle>
          <a:p>
            <a:r>
              <a:rPr lang="en-US" dirty="0"/>
              <a:t>Presentation Title Here</a:t>
            </a:r>
          </a:p>
        </p:txBody>
      </p:sp>
      <p:sp>
        <p:nvSpPr>
          <p:cNvPr id="16" name="Rectangle 15">
            <a:extLst>
              <a:ext uri="{FF2B5EF4-FFF2-40B4-BE49-F238E27FC236}">
                <a16:creationId xmlns:a16="http://schemas.microsoft.com/office/drawing/2014/main" id="{2D0A254F-FD11-B345-9418-7408A3B62E34}"/>
              </a:ext>
            </a:extLst>
          </p:cNvPr>
          <p:cNvSpPr/>
          <p:nvPr userDrawn="1"/>
        </p:nvSpPr>
        <p:spPr>
          <a:xfrm>
            <a:off x="11709782" y="6378957"/>
            <a:ext cx="110743" cy="1107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Roboto Regular" pitchFamily="2" charset="0"/>
            </a:endParaRPr>
          </a:p>
        </p:txBody>
      </p:sp>
      <p:sp>
        <p:nvSpPr>
          <p:cNvPr id="19" name="Text Placeholder 18">
            <a:extLst>
              <a:ext uri="{FF2B5EF4-FFF2-40B4-BE49-F238E27FC236}">
                <a16:creationId xmlns:a16="http://schemas.microsoft.com/office/drawing/2014/main" id="{4040D5B6-1B0D-1543-BC71-A170810D36FF}"/>
              </a:ext>
            </a:extLst>
          </p:cNvPr>
          <p:cNvSpPr>
            <a:spLocks noGrp="1"/>
          </p:cNvSpPr>
          <p:nvPr>
            <p:ph type="body" sz="quarter" idx="15" hasCustomPrompt="1"/>
          </p:nvPr>
        </p:nvSpPr>
        <p:spPr>
          <a:xfrm>
            <a:off x="6095999" y="6195415"/>
            <a:ext cx="5613783" cy="440057"/>
          </a:xfrm>
        </p:spPr>
        <p:txBody>
          <a:bodyPr anchor="ctr">
            <a:normAutofit/>
          </a:bodyPr>
          <a:lstStyle>
            <a:lvl1pPr algn="r">
              <a:defRPr lang="en-GB" sz="1800" b="0" i="0" kern="1200" baseline="0" dirty="0">
                <a:solidFill>
                  <a:schemeClr val="bg1"/>
                </a:solidFill>
                <a:effectLst/>
                <a:latin typeface="Arial" panose="020B0604020202020204" pitchFamily="34" charset="0"/>
                <a:cs typeface="Arial" panose="020B0604020202020204" pitchFamily="34" charset="0"/>
              </a:defRPr>
            </a:lvl1pPr>
          </a:lstStyle>
          <a:p>
            <a:pPr algn="r"/>
            <a:r>
              <a:rPr lang="en-GB" sz="1800" b="0" i="0" kern="1200" baseline="0" dirty="0">
                <a:solidFill>
                  <a:schemeClr val="bg1"/>
                </a:solidFill>
                <a:effectLst/>
                <a:latin typeface="Arial" panose="020B0604020202020204" pitchFamily="34" charset="0"/>
                <a:ea typeface="+mn-ea"/>
                <a:cs typeface="Arial" panose="020B0604020202020204" pitchFamily="34" charset="0"/>
              </a:rPr>
              <a:t>Department/Institute/Centre name</a:t>
            </a:r>
            <a:endParaRPr lang="en-GB" sz="1800" b="0" i="0" kern="1200" baseline="0" dirty="0">
              <a:solidFill>
                <a:schemeClr val="bg1"/>
              </a:solidFill>
              <a:effectLst/>
              <a:latin typeface="Roboto Regular" pitchFamily="2" charset="0"/>
              <a:ea typeface="+mn-ea"/>
              <a:cs typeface="+mn-cs"/>
            </a:endParaRPr>
          </a:p>
        </p:txBody>
      </p:sp>
    </p:spTree>
    <p:extLst>
      <p:ext uri="{BB962C8B-B14F-4D97-AF65-F5344CB8AC3E}">
        <p14:creationId xmlns:p14="http://schemas.microsoft.com/office/powerpoint/2010/main" val="1232309561"/>
      </p:ext>
    </p:extLst>
  </p:cSld>
  <p:clrMapOvr>
    <a:masterClrMapping/>
  </p:clrMapOvr>
  <p:extLst>
    <p:ext uri="{DCECCB84-F9BA-43D5-87BE-67443E8EF086}">
      <p15:sldGuideLst xmlns:p15="http://schemas.microsoft.com/office/powerpoint/2012/main">
        <p15:guide id="1" pos="3840">
          <p15:clr>
            <a:srgbClr val="FBAE40"/>
          </p15:clr>
        </p15:guide>
        <p15:guide id="3" orient="horz" pos="2341">
          <p15:clr>
            <a:srgbClr val="FBAE40"/>
          </p15:clr>
        </p15:guide>
        <p15:guide id="4" pos="642">
          <p15:clr>
            <a:srgbClr val="FBAE40"/>
          </p15:clr>
        </p15:guide>
        <p15:guide id="5" pos="127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Quotatio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71D304E-E920-994A-BDCE-74BCD41F3B6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 Placeholder 3">
            <a:extLst>
              <a:ext uri="{FF2B5EF4-FFF2-40B4-BE49-F238E27FC236}">
                <a16:creationId xmlns:a16="http://schemas.microsoft.com/office/drawing/2014/main" id="{1D1995B3-9C18-0B46-9DB9-FF4EBBCF9BF7}"/>
              </a:ext>
            </a:extLst>
          </p:cNvPr>
          <p:cNvSpPr>
            <a:spLocks noGrp="1"/>
          </p:cNvSpPr>
          <p:nvPr>
            <p:ph type="body" sz="half" idx="13"/>
          </p:nvPr>
        </p:nvSpPr>
        <p:spPr bwMode="gray">
          <a:xfrm>
            <a:off x="2027238" y="4468641"/>
            <a:ext cx="8174745" cy="712936"/>
          </a:xfrm>
          <a:prstGeom prst="rect">
            <a:avLst/>
          </a:prstGeom>
        </p:spPr>
        <p:txBody>
          <a:bodyPr anchor="t">
            <a:normAutofit/>
          </a:bodyPr>
          <a:lstStyle>
            <a:lvl1pPr marL="0" indent="0">
              <a:buNone/>
              <a:defRPr lang="en-US" sz="1600" b="0" i="0" kern="1200" cap="small" dirty="0">
                <a:solidFill>
                  <a:schemeClr val="bg1"/>
                </a:solidFill>
                <a:latin typeface="Arial" panose="020B0604020202020204" pitchFamily="34" charset="0"/>
                <a:ea typeface="Roboto" pitchFamily="2"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pic>
        <p:nvPicPr>
          <p:cNvPr id="2" name="Picture 1">
            <a:extLst>
              <a:ext uri="{FF2B5EF4-FFF2-40B4-BE49-F238E27FC236}">
                <a16:creationId xmlns:a16="http://schemas.microsoft.com/office/drawing/2014/main" id="{D311394D-C8DE-2241-B208-DA70916AE463}"/>
              </a:ext>
            </a:extLst>
          </p:cNvPr>
          <p:cNvPicPr>
            <a:picLocks noChangeAspect="1"/>
          </p:cNvPicPr>
          <p:nvPr userDrawn="1"/>
        </p:nvPicPr>
        <p:blipFill>
          <a:blip r:embed="rId3"/>
          <a:stretch>
            <a:fillRect/>
          </a:stretch>
        </p:blipFill>
        <p:spPr>
          <a:xfrm>
            <a:off x="1019175" y="1700212"/>
            <a:ext cx="735627" cy="555807"/>
          </a:xfrm>
          <a:prstGeom prst="rect">
            <a:avLst/>
          </a:prstGeom>
        </p:spPr>
      </p:pic>
      <p:sp>
        <p:nvSpPr>
          <p:cNvPr id="5" name="Text Placeholder 4">
            <a:extLst>
              <a:ext uri="{FF2B5EF4-FFF2-40B4-BE49-F238E27FC236}">
                <a16:creationId xmlns:a16="http://schemas.microsoft.com/office/drawing/2014/main" id="{9DC30009-2503-624C-A582-9F3ABD1EC622}"/>
              </a:ext>
            </a:extLst>
          </p:cNvPr>
          <p:cNvSpPr>
            <a:spLocks noGrp="1"/>
          </p:cNvSpPr>
          <p:nvPr>
            <p:ph type="body" sz="quarter" idx="14" hasCustomPrompt="1"/>
          </p:nvPr>
        </p:nvSpPr>
        <p:spPr>
          <a:xfrm>
            <a:off x="2017713" y="1700213"/>
            <a:ext cx="8184270" cy="2456151"/>
          </a:xfrm>
          <a:prstGeom prst="rect">
            <a:avLst/>
          </a:prstGeom>
        </p:spPr>
        <p:txBody>
          <a:bodyPr>
            <a:normAutofit/>
          </a:bodyPr>
          <a:lstStyle>
            <a:lvl1pPr>
              <a:defRPr sz="3200" b="1" i="0">
                <a:solidFill>
                  <a:schemeClr val="bg1"/>
                </a:solidFill>
                <a:latin typeface="Arial" panose="020B0604020202020204" pitchFamily="34" charset="0"/>
                <a:ea typeface="Roboto Medium" pitchFamily="2" charset="0"/>
                <a:cs typeface="Arial" panose="020B0604020202020204" pitchFamily="34" charset="0"/>
              </a:defRPr>
            </a:lvl1pPr>
          </a:lstStyle>
          <a:p>
            <a:pPr lvl="0"/>
            <a:r>
              <a:rPr lang="en-US" dirty="0"/>
              <a:t>Quotation</a:t>
            </a:r>
          </a:p>
        </p:txBody>
      </p:sp>
      <p:sp>
        <p:nvSpPr>
          <p:cNvPr id="16" name="Rectangle 15">
            <a:extLst>
              <a:ext uri="{FF2B5EF4-FFF2-40B4-BE49-F238E27FC236}">
                <a16:creationId xmlns:a16="http://schemas.microsoft.com/office/drawing/2014/main" id="{2D0A254F-FD11-B345-9418-7408A3B62E34}"/>
              </a:ext>
            </a:extLst>
          </p:cNvPr>
          <p:cNvSpPr/>
          <p:nvPr userDrawn="1"/>
        </p:nvSpPr>
        <p:spPr>
          <a:xfrm>
            <a:off x="11709782" y="6378957"/>
            <a:ext cx="110743" cy="1107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Roboto Regular" pitchFamily="2" charset="0"/>
            </a:endParaRPr>
          </a:p>
        </p:txBody>
      </p:sp>
      <p:sp>
        <p:nvSpPr>
          <p:cNvPr id="9" name="Title Placeholder 1">
            <a:extLst>
              <a:ext uri="{FF2B5EF4-FFF2-40B4-BE49-F238E27FC236}">
                <a16:creationId xmlns:a16="http://schemas.microsoft.com/office/drawing/2014/main" id="{CC9267AC-3FAE-D64E-BF6E-F8A2AF3AF2F5}"/>
              </a:ext>
            </a:extLst>
          </p:cNvPr>
          <p:cNvSpPr>
            <a:spLocks noGrp="1"/>
          </p:cNvSpPr>
          <p:nvPr>
            <p:ph type="title" hasCustomPrompt="1"/>
          </p:nvPr>
        </p:nvSpPr>
        <p:spPr>
          <a:xfrm>
            <a:off x="6095999" y="296862"/>
            <a:ext cx="5613783" cy="611187"/>
          </a:xfrm>
          <a:prstGeom prst="rect">
            <a:avLst/>
          </a:prstGeom>
        </p:spPr>
        <p:txBody>
          <a:bodyPr vert="horz" lIns="0" tIns="0" rIns="0" bIns="0" rtlCol="0" anchor="ctr" anchorCtr="0">
            <a:noAutofit/>
          </a:bodyPr>
          <a:lstStyle>
            <a:lvl1pPr algn="r">
              <a:lnSpc>
                <a:spcPts val="3200"/>
              </a:lnSpc>
              <a:defRPr sz="2000" b="1" i="0">
                <a:solidFill>
                  <a:schemeClr val="bg1"/>
                </a:solidFill>
                <a:latin typeface="Arial" panose="020B0604020202020204" pitchFamily="34" charset="0"/>
                <a:ea typeface="Roboto Medium" pitchFamily="2" charset="0"/>
                <a:cs typeface="Arial" panose="020B0604020202020204" pitchFamily="34" charset="0"/>
              </a:defRPr>
            </a:lvl1pPr>
          </a:lstStyle>
          <a:p>
            <a:r>
              <a:rPr lang="en-US" dirty="0"/>
              <a:t>Presentation Title Here</a:t>
            </a:r>
          </a:p>
        </p:txBody>
      </p:sp>
      <p:sp>
        <p:nvSpPr>
          <p:cNvPr id="10" name="Text Placeholder 18">
            <a:extLst>
              <a:ext uri="{FF2B5EF4-FFF2-40B4-BE49-F238E27FC236}">
                <a16:creationId xmlns:a16="http://schemas.microsoft.com/office/drawing/2014/main" id="{F1BBA82F-86B3-FD46-B97F-64C96563C06B}"/>
              </a:ext>
            </a:extLst>
          </p:cNvPr>
          <p:cNvSpPr>
            <a:spLocks noGrp="1"/>
          </p:cNvSpPr>
          <p:nvPr>
            <p:ph type="body" sz="quarter" idx="15" hasCustomPrompt="1"/>
          </p:nvPr>
        </p:nvSpPr>
        <p:spPr>
          <a:xfrm>
            <a:off x="6095999" y="6195415"/>
            <a:ext cx="5613783" cy="440057"/>
          </a:xfrm>
        </p:spPr>
        <p:txBody>
          <a:bodyPr anchor="ctr">
            <a:normAutofit/>
          </a:bodyPr>
          <a:lstStyle>
            <a:lvl1pPr algn="r">
              <a:defRPr lang="en-GB" sz="2000" b="0" i="0" kern="1200" baseline="0" dirty="0">
                <a:solidFill>
                  <a:schemeClr val="bg1"/>
                </a:solidFill>
                <a:effectLst/>
                <a:latin typeface="Arial" panose="020B0604020202020204" pitchFamily="34" charset="0"/>
                <a:cs typeface="Arial" panose="020B0604020202020204" pitchFamily="34" charset="0"/>
              </a:defRPr>
            </a:lvl1pPr>
          </a:lstStyle>
          <a:p>
            <a:pPr algn="r"/>
            <a:r>
              <a:rPr lang="en-GB" sz="1800" b="0" i="0" kern="1200" baseline="0" dirty="0">
                <a:solidFill>
                  <a:schemeClr val="bg1"/>
                </a:solidFill>
                <a:effectLst/>
                <a:latin typeface="Arial" panose="020B0604020202020204" pitchFamily="34" charset="0"/>
                <a:ea typeface="+mn-ea"/>
                <a:cs typeface="Arial" panose="020B0604020202020204" pitchFamily="34" charset="0"/>
              </a:rPr>
              <a:t>Department/Institute/Centre name</a:t>
            </a:r>
            <a:endParaRPr lang="en-GB" sz="1800" b="0" i="0" kern="1200" baseline="0" dirty="0">
              <a:solidFill>
                <a:schemeClr val="bg1"/>
              </a:solidFill>
              <a:effectLst/>
              <a:latin typeface="Roboto Regular" pitchFamily="2" charset="0"/>
              <a:ea typeface="+mn-ea"/>
              <a:cs typeface="+mn-cs"/>
            </a:endParaRPr>
          </a:p>
        </p:txBody>
      </p:sp>
    </p:spTree>
    <p:extLst>
      <p:ext uri="{BB962C8B-B14F-4D97-AF65-F5344CB8AC3E}">
        <p14:creationId xmlns:p14="http://schemas.microsoft.com/office/powerpoint/2010/main" val="2351110194"/>
      </p:ext>
    </p:extLst>
  </p:cSld>
  <p:clrMapOvr>
    <a:masterClrMapping/>
  </p:clrMapOvr>
  <p:extLst>
    <p:ext uri="{DCECCB84-F9BA-43D5-87BE-67443E8EF086}">
      <p15:sldGuideLst xmlns:p15="http://schemas.microsoft.com/office/powerpoint/2012/main">
        <p15:guide id="1" pos="3840">
          <p15:clr>
            <a:srgbClr val="FBAE40"/>
          </p15:clr>
        </p15:guide>
        <p15:guide id="3" orient="horz" pos="2341">
          <p15:clr>
            <a:srgbClr val="FBAE40"/>
          </p15:clr>
        </p15:guide>
        <p15:guide id="4" pos="642">
          <p15:clr>
            <a:srgbClr val="FBAE40"/>
          </p15:clr>
        </p15:guide>
        <p15:guide id="5" pos="127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Quotatio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B7863A3-3C37-1A45-BBD5-F6DC847003F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 Placeholder 3">
            <a:extLst>
              <a:ext uri="{FF2B5EF4-FFF2-40B4-BE49-F238E27FC236}">
                <a16:creationId xmlns:a16="http://schemas.microsoft.com/office/drawing/2014/main" id="{1D1995B3-9C18-0B46-9DB9-FF4EBBCF9BF7}"/>
              </a:ext>
            </a:extLst>
          </p:cNvPr>
          <p:cNvSpPr>
            <a:spLocks noGrp="1"/>
          </p:cNvSpPr>
          <p:nvPr>
            <p:ph type="body" sz="half" idx="13"/>
          </p:nvPr>
        </p:nvSpPr>
        <p:spPr bwMode="gray">
          <a:xfrm>
            <a:off x="2027238" y="4468641"/>
            <a:ext cx="8174745" cy="712936"/>
          </a:xfrm>
          <a:prstGeom prst="rect">
            <a:avLst/>
          </a:prstGeom>
        </p:spPr>
        <p:txBody>
          <a:bodyPr anchor="t">
            <a:normAutofit/>
          </a:bodyPr>
          <a:lstStyle>
            <a:lvl1pPr marL="0" indent="0">
              <a:buNone/>
              <a:defRPr lang="en-US" sz="1600" b="0" i="0" kern="1200" cap="small" dirty="0">
                <a:solidFill>
                  <a:schemeClr val="bg1"/>
                </a:solidFill>
                <a:latin typeface="Arial" panose="020B0604020202020204" pitchFamily="34" charset="0"/>
                <a:ea typeface="Roboto" pitchFamily="2"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pic>
        <p:nvPicPr>
          <p:cNvPr id="2" name="Picture 1">
            <a:extLst>
              <a:ext uri="{FF2B5EF4-FFF2-40B4-BE49-F238E27FC236}">
                <a16:creationId xmlns:a16="http://schemas.microsoft.com/office/drawing/2014/main" id="{D311394D-C8DE-2241-B208-DA70916AE463}"/>
              </a:ext>
            </a:extLst>
          </p:cNvPr>
          <p:cNvPicPr>
            <a:picLocks noChangeAspect="1"/>
          </p:cNvPicPr>
          <p:nvPr userDrawn="1"/>
        </p:nvPicPr>
        <p:blipFill>
          <a:blip r:embed="rId3"/>
          <a:stretch>
            <a:fillRect/>
          </a:stretch>
        </p:blipFill>
        <p:spPr>
          <a:xfrm>
            <a:off x="1019175" y="1700212"/>
            <a:ext cx="735627" cy="555807"/>
          </a:xfrm>
          <a:prstGeom prst="rect">
            <a:avLst/>
          </a:prstGeom>
        </p:spPr>
      </p:pic>
      <p:sp>
        <p:nvSpPr>
          <p:cNvPr id="5" name="Text Placeholder 4">
            <a:extLst>
              <a:ext uri="{FF2B5EF4-FFF2-40B4-BE49-F238E27FC236}">
                <a16:creationId xmlns:a16="http://schemas.microsoft.com/office/drawing/2014/main" id="{9DC30009-2503-624C-A582-9F3ABD1EC622}"/>
              </a:ext>
            </a:extLst>
          </p:cNvPr>
          <p:cNvSpPr>
            <a:spLocks noGrp="1"/>
          </p:cNvSpPr>
          <p:nvPr>
            <p:ph type="body" sz="quarter" idx="14" hasCustomPrompt="1"/>
          </p:nvPr>
        </p:nvSpPr>
        <p:spPr>
          <a:xfrm>
            <a:off x="2017713" y="1700213"/>
            <a:ext cx="8184270" cy="2456151"/>
          </a:xfrm>
          <a:prstGeom prst="rect">
            <a:avLst/>
          </a:prstGeom>
        </p:spPr>
        <p:txBody>
          <a:bodyPr>
            <a:normAutofit/>
          </a:bodyPr>
          <a:lstStyle>
            <a:lvl1pPr>
              <a:defRPr sz="3200" b="1" i="0">
                <a:solidFill>
                  <a:schemeClr val="bg1"/>
                </a:solidFill>
                <a:latin typeface="Arial" panose="020B0604020202020204" pitchFamily="34" charset="0"/>
                <a:ea typeface="Roboto Medium" pitchFamily="2" charset="0"/>
                <a:cs typeface="Arial" panose="020B0604020202020204" pitchFamily="34" charset="0"/>
              </a:defRPr>
            </a:lvl1pPr>
          </a:lstStyle>
          <a:p>
            <a:pPr lvl="0"/>
            <a:r>
              <a:rPr lang="en-US" dirty="0"/>
              <a:t>Quotation</a:t>
            </a:r>
          </a:p>
        </p:txBody>
      </p:sp>
      <p:sp>
        <p:nvSpPr>
          <p:cNvPr id="16" name="Rectangle 15">
            <a:extLst>
              <a:ext uri="{FF2B5EF4-FFF2-40B4-BE49-F238E27FC236}">
                <a16:creationId xmlns:a16="http://schemas.microsoft.com/office/drawing/2014/main" id="{2D0A254F-FD11-B345-9418-7408A3B62E34}"/>
              </a:ext>
            </a:extLst>
          </p:cNvPr>
          <p:cNvSpPr/>
          <p:nvPr userDrawn="1"/>
        </p:nvSpPr>
        <p:spPr>
          <a:xfrm>
            <a:off x="11709782" y="6378957"/>
            <a:ext cx="110743" cy="1107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Roboto Regular" pitchFamily="2" charset="0"/>
            </a:endParaRPr>
          </a:p>
        </p:txBody>
      </p:sp>
      <p:sp>
        <p:nvSpPr>
          <p:cNvPr id="9" name="Title Placeholder 1">
            <a:extLst>
              <a:ext uri="{FF2B5EF4-FFF2-40B4-BE49-F238E27FC236}">
                <a16:creationId xmlns:a16="http://schemas.microsoft.com/office/drawing/2014/main" id="{222C82ED-1C36-7F40-8275-311BBACDEEB0}"/>
              </a:ext>
            </a:extLst>
          </p:cNvPr>
          <p:cNvSpPr>
            <a:spLocks noGrp="1"/>
          </p:cNvSpPr>
          <p:nvPr>
            <p:ph type="title" hasCustomPrompt="1"/>
          </p:nvPr>
        </p:nvSpPr>
        <p:spPr>
          <a:xfrm>
            <a:off x="6095999" y="296862"/>
            <a:ext cx="5613783" cy="611187"/>
          </a:xfrm>
          <a:prstGeom prst="rect">
            <a:avLst/>
          </a:prstGeom>
        </p:spPr>
        <p:txBody>
          <a:bodyPr vert="horz" lIns="0" tIns="0" rIns="0" bIns="0" rtlCol="0" anchor="ctr" anchorCtr="0">
            <a:noAutofit/>
          </a:bodyPr>
          <a:lstStyle>
            <a:lvl1pPr algn="r">
              <a:lnSpc>
                <a:spcPts val="3200"/>
              </a:lnSpc>
              <a:defRPr sz="2000" b="1" i="0">
                <a:solidFill>
                  <a:schemeClr val="bg1"/>
                </a:solidFill>
                <a:latin typeface="Arial" panose="020B0604020202020204" pitchFamily="34" charset="0"/>
                <a:ea typeface="Roboto Medium" pitchFamily="2" charset="0"/>
                <a:cs typeface="Arial" panose="020B0604020202020204" pitchFamily="34" charset="0"/>
              </a:defRPr>
            </a:lvl1pPr>
          </a:lstStyle>
          <a:p>
            <a:r>
              <a:rPr lang="en-US" dirty="0"/>
              <a:t>Presentation Title Here</a:t>
            </a:r>
          </a:p>
        </p:txBody>
      </p:sp>
      <p:sp>
        <p:nvSpPr>
          <p:cNvPr id="11" name="Text Placeholder 18">
            <a:extLst>
              <a:ext uri="{FF2B5EF4-FFF2-40B4-BE49-F238E27FC236}">
                <a16:creationId xmlns:a16="http://schemas.microsoft.com/office/drawing/2014/main" id="{C56E6C31-B0D7-D645-9979-BAC9937D6555}"/>
              </a:ext>
            </a:extLst>
          </p:cNvPr>
          <p:cNvSpPr>
            <a:spLocks noGrp="1"/>
          </p:cNvSpPr>
          <p:nvPr>
            <p:ph type="body" sz="quarter" idx="15" hasCustomPrompt="1"/>
          </p:nvPr>
        </p:nvSpPr>
        <p:spPr>
          <a:xfrm>
            <a:off x="6095999" y="6195415"/>
            <a:ext cx="5613783" cy="440057"/>
          </a:xfrm>
        </p:spPr>
        <p:txBody>
          <a:bodyPr anchor="ctr">
            <a:normAutofit/>
          </a:bodyPr>
          <a:lstStyle>
            <a:lvl1pPr algn="r">
              <a:defRPr lang="en-GB" sz="2000" b="0" i="0" kern="1200" baseline="0" dirty="0">
                <a:solidFill>
                  <a:schemeClr val="bg1"/>
                </a:solidFill>
                <a:effectLst/>
                <a:latin typeface="Arial" panose="020B0604020202020204" pitchFamily="34" charset="0"/>
                <a:cs typeface="Arial" panose="020B0604020202020204" pitchFamily="34" charset="0"/>
              </a:defRPr>
            </a:lvl1pPr>
          </a:lstStyle>
          <a:p>
            <a:pPr algn="r"/>
            <a:r>
              <a:rPr lang="en-GB" sz="1800" b="0" i="0" kern="1200" baseline="0" dirty="0">
                <a:solidFill>
                  <a:schemeClr val="bg1"/>
                </a:solidFill>
                <a:effectLst/>
                <a:latin typeface="Arial" panose="020B0604020202020204" pitchFamily="34" charset="0"/>
                <a:ea typeface="+mn-ea"/>
                <a:cs typeface="Arial" panose="020B0604020202020204" pitchFamily="34" charset="0"/>
              </a:rPr>
              <a:t>Department/Institute/Centre name</a:t>
            </a:r>
            <a:endParaRPr lang="en-GB" sz="1800" b="0" i="0" kern="1200" baseline="0" dirty="0">
              <a:solidFill>
                <a:schemeClr val="bg1"/>
              </a:solidFill>
              <a:effectLst/>
              <a:latin typeface="Roboto Regular" pitchFamily="2" charset="0"/>
              <a:ea typeface="+mn-ea"/>
              <a:cs typeface="+mn-cs"/>
            </a:endParaRPr>
          </a:p>
        </p:txBody>
      </p:sp>
    </p:spTree>
    <p:extLst>
      <p:ext uri="{BB962C8B-B14F-4D97-AF65-F5344CB8AC3E}">
        <p14:creationId xmlns:p14="http://schemas.microsoft.com/office/powerpoint/2010/main" val="1575576611"/>
      </p:ext>
    </p:extLst>
  </p:cSld>
  <p:clrMapOvr>
    <a:masterClrMapping/>
  </p:clrMapOvr>
  <p:extLst>
    <p:ext uri="{DCECCB84-F9BA-43D5-87BE-67443E8EF086}">
      <p15:sldGuideLst xmlns:p15="http://schemas.microsoft.com/office/powerpoint/2012/main">
        <p15:guide id="1" pos="3840">
          <p15:clr>
            <a:srgbClr val="FBAE40"/>
          </p15:clr>
        </p15:guide>
        <p15:guide id="3" orient="horz" pos="2341">
          <p15:clr>
            <a:srgbClr val="FBAE40"/>
          </p15:clr>
        </p15:guide>
        <p15:guide id="4" pos="642">
          <p15:clr>
            <a:srgbClr val="FBAE40"/>
          </p15:clr>
        </p15:guide>
        <p15:guide id="5" pos="127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Quotati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EA439F6-A9BA-1B45-A7E3-F7505379F4B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 Placeholder 3">
            <a:extLst>
              <a:ext uri="{FF2B5EF4-FFF2-40B4-BE49-F238E27FC236}">
                <a16:creationId xmlns:a16="http://schemas.microsoft.com/office/drawing/2014/main" id="{1D1995B3-9C18-0B46-9DB9-FF4EBBCF9BF7}"/>
              </a:ext>
            </a:extLst>
          </p:cNvPr>
          <p:cNvSpPr>
            <a:spLocks noGrp="1"/>
          </p:cNvSpPr>
          <p:nvPr>
            <p:ph type="body" sz="half" idx="13"/>
          </p:nvPr>
        </p:nvSpPr>
        <p:spPr bwMode="gray">
          <a:xfrm>
            <a:off x="2027238" y="4468641"/>
            <a:ext cx="8174745" cy="712936"/>
          </a:xfrm>
          <a:prstGeom prst="rect">
            <a:avLst/>
          </a:prstGeom>
        </p:spPr>
        <p:txBody>
          <a:bodyPr anchor="t">
            <a:normAutofit/>
          </a:bodyPr>
          <a:lstStyle>
            <a:lvl1pPr marL="0" indent="0">
              <a:buNone/>
              <a:defRPr lang="en-US" sz="1600" b="0" i="0" kern="1200" cap="small" dirty="0">
                <a:solidFill>
                  <a:srgbClr val="E0112B"/>
                </a:solidFill>
                <a:latin typeface="Arial" panose="020B0604020202020204" pitchFamily="34" charset="0"/>
                <a:ea typeface="Roboto" pitchFamily="2"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pic>
        <p:nvPicPr>
          <p:cNvPr id="2" name="Picture 1">
            <a:extLst>
              <a:ext uri="{FF2B5EF4-FFF2-40B4-BE49-F238E27FC236}">
                <a16:creationId xmlns:a16="http://schemas.microsoft.com/office/drawing/2014/main" id="{D311394D-C8DE-2241-B208-DA70916AE463}"/>
              </a:ext>
            </a:extLst>
          </p:cNvPr>
          <p:cNvPicPr>
            <a:picLocks noChangeAspect="1"/>
          </p:cNvPicPr>
          <p:nvPr userDrawn="1"/>
        </p:nvPicPr>
        <p:blipFill>
          <a:blip r:embed="rId3"/>
          <a:stretch>
            <a:fillRect/>
          </a:stretch>
        </p:blipFill>
        <p:spPr>
          <a:xfrm>
            <a:off x="1019175" y="1700212"/>
            <a:ext cx="735627" cy="555807"/>
          </a:xfrm>
          <a:prstGeom prst="rect">
            <a:avLst/>
          </a:prstGeom>
        </p:spPr>
      </p:pic>
      <p:pic>
        <p:nvPicPr>
          <p:cNvPr id="3" name="Picture 2">
            <a:extLst>
              <a:ext uri="{FF2B5EF4-FFF2-40B4-BE49-F238E27FC236}">
                <a16:creationId xmlns:a16="http://schemas.microsoft.com/office/drawing/2014/main" id="{E4C5ED70-D288-9542-8589-E9E533DDDD37}"/>
              </a:ext>
            </a:extLst>
          </p:cNvPr>
          <p:cNvPicPr>
            <a:picLocks noChangeAspect="1"/>
          </p:cNvPicPr>
          <p:nvPr userDrawn="1"/>
        </p:nvPicPr>
        <p:blipFill>
          <a:blip r:embed="rId4"/>
          <a:stretch>
            <a:fillRect/>
          </a:stretch>
        </p:blipFill>
        <p:spPr>
          <a:xfrm>
            <a:off x="10297712" y="3462338"/>
            <a:ext cx="342900" cy="254000"/>
          </a:xfrm>
          <a:prstGeom prst="rect">
            <a:avLst/>
          </a:prstGeom>
        </p:spPr>
      </p:pic>
      <p:sp>
        <p:nvSpPr>
          <p:cNvPr id="5" name="Text Placeholder 4">
            <a:extLst>
              <a:ext uri="{FF2B5EF4-FFF2-40B4-BE49-F238E27FC236}">
                <a16:creationId xmlns:a16="http://schemas.microsoft.com/office/drawing/2014/main" id="{9DC30009-2503-624C-A582-9F3ABD1EC622}"/>
              </a:ext>
            </a:extLst>
          </p:cNvPr>
          <p:cNvSpPr>
            <a:spLocks noGrp="1"/>
          </p:cNvSpPr>
          <p:nvPr>
            <p:ph type="body" sz="quarter" idx="14" hasCustomPrompt="1"/>
          </p:nvPr>
        </p:nvSpPr>
        <p:spPr>
          <a:xfrm>
            <a:off x="2017713" y="1700213"/>
            <a:ext cx="8184270" cy="2456151"/>
          </a:xfrm>
          <a:prstGeom prst="rect">
            <a:avLst/>
          </a:prstGeom>
        </p:spPr>
        <p:txBody>
          <a:bodyPr>
            <a:normAutofit/>
          </a:bodyPr>
          <a:lstStyle>
            <a:lvl1pPr>
              <a:defRPr sz="3200" b="1" i="0">
                <a:solidFill>
                  <a:srgbClr val="E0112B"/>
                </a:solidFill>
                <a:latin typeface="Arial" panose="020B0604020202020204" pitchFamily="34" charset="0"/>
                <a:ea typeface="Roboto Medium" pitchFamily="2" charset="0"/>
                <a:cs typeface="Arial" panose="020B0604020202020204" pitchFamily="34" charset="0"/>
              </a:defRPr>
            </a:lvl1pPr>
          </a:lstStyle>
          <a:p>
            <a:pPr lvl="0"/>
            <a:r>
              <a:rPr lang="en-US" dirty="0"/>
              <a:t>Quotation</a:t>
            </a:r>
          </a:p>
        </p:txBody>
      </p:sp>
      <p:sp>
        <p:nvSpPr>
          <p:cNvPr id="15" name="Title Placeholder 1">
            <a:extLst>
              <a:ext uri="{FF2B5EF4-FFF2-40B4-BE49-F238E27FC236}">
                <a16:creationId xmlns:a16="http://schemas.microsoft.com/office/drawing/2014/main" id="{E2E961E8-E800-804F-82D4-6A7C3B49D58C}"/>
              </a:ext>
            </a:extLst>
          </p:cNvPr>
          <p:cNvSpPr>
            <a:spLocks noGrp="1"/>
          </p:cNvSpPr>
          <p:nvPr>
            <p:ph type="title" hasCustomPrompt="1"/>
          </p:nvPr>
        </p:nvSpPr>
        <p:spPr>
          <a:xfrm>
            <a:off x="6095999" y="296862"/>
            <a:ext cx="5612607" cy="611187"/>
          </a:xfrm>
          <a:prstGeom prst="rect">
            <a:avLst/>
          </a:prstGeom>
        </p:spPr>
        <p:txBody>
          <a:bodyPr vert="horz" lIns="0" tIns="0" rIns="0" bIns="0" rtlCol="0" anchor="ctr" anchorCtr="0">
            <a:noAutofit/>
          </a:bodyPr>
          <a:lstStyle>
            <a:lvl1pPr algn="r">
              <a:lnSpc>
                <a:spcPts val="3200"/>
              </a:lnSpc>
              <a:defRPr sz="2000" b="1" i="0">
                <a:solidFill>
                  <a:schemeClr val="bg1">
                    <a:lumMod val="50000"/>
                  </a:schemeClr>
                </a:solidFill>
                <a:latin typeface="Arial" panose="020B0604020202020204" pitchFamily="34" charset="0"/>
                <a:ea typeface="Roboto Medium" pitchFamily="2" charset="0"/>
                <a:cs typeface="Arial" panose="020B0604020202020204" pitchFamily="34" charset="0"/>
              </a:defRPr>
            </a:lvl1pPr>
          </a:lstStyle>
          <a:p>
            <a:r>
              <a:rPr lang="en-US" dirty="0"/>
              <a:t>Presentation Title Here</a:t>
            </a:r>
          </a:p>
        </p:txBody>
      </p:sp>
      <p:sp>
        <p:nvSpPr>
          <p:cNvPr id="16" name="Rectangle 15">
            <a:extLst>
              <a:ext uri="{FF2B5EF4-FFF2-40B4-BE49-F238E27FC236}">
                <a16:creationId xmlns:a16="http://schemas.microsoft.com/office/drawing/2014/main" id="{2D0A254F-FD11-B345-9418-7408A3B62E34}"/>
              </a:ext>
            </a:extLst>
          </p:cNvPr>
          <p:cNvSpPr/>
          <p:nvPr userDrawn="1"/>
        </p:nvSpPr>
        <p:spPr>
          <a:xfrm>
            <a:off x="11709782" y="6378957"/>
            <a:ext cx="110743" cy="110743"/>
          </a:xfrm>
          <a:prstGeom prst="rect">
            <a:avLst/>
          </a:prstGeom>
          <a:solidFill>
            <a:srgbClr val="E011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rgbClr val="F43131"/>
              </a:solidFill>
              <a:latin typeface="Roboto Regular" pitchFamily="2" charset="0"/>
            </a:endParaRPr>
          </a:p>
        </p:txBody>
      </p:sp>
      <p:pic>
        <p:nvPicPr>
          <p:cNvPr id="18" name="Picture 17">
            <a:extLst>
              <a:ext uri="{FF2B5EF4-FFF2-40B4-BE49-F238E27FC236}">
                <a16:creationId xmlns:a16="http://schemas.microsoft.com/office/drawing/2014/main" id="{C1352082-5A5F-AC40-8317-A7339DC7D913}"/>
              </a:ext>
            </a:extLst>
          </p:cNvPr>
          <p:cNvPicPr>
            <a:picLocks noChangeAspect="1"/>
          </p:cNvPicPr>
          <p:nvPr userDrawn="1"/>
        </p:nvPicPr>
        <p:blipFill>
          <a:blip r:embed="rId5"/>
          <a:stretch>
            <a:fillRect/>
          </a:stretch>
        </p:blipFill>
        <p:spPr>
          <a:xfrm>
            <a:off x="1001796" y="1694644"/>
            <a:ext cx="753006" cy="546536"/>
          </a:xfrm>
          <a:prstGeom prst="rect">
            <a:avLst/>
          </a:prstGeom>
        </p:spPr>
      </p:pic>
      <p:sp>
        <p:nvSpPr>
          <p:cNvPr id="13" name="Text Placeholder 18">
            <a:extLst>
              <a:ext uri="{FF2B5EF4-FFF2-40B4-BE49-F238E27FC236}">
                <a16:creationId xmlns:a16="http://schemas.microsoft.com/office/drawing/2014/main" id="{0137E858-7EFB-C543-97F8-2D573676104B}"/>
              </a:ext>
            </a:extLst>
          </p:cNvPr>
          <p:cNvSpPr>
            <a:spLocks noGrp="1"/>
          </p:cNvSpPr>
          <p:nvPr>
            <p:ph type="body" sz="quarter" idx="15" hasCustomPrompt="1"/>
          </p:nvPr>
        </p:nvSpPr>
        <p:spPr>
          <a:xfrm>
            <a:off x="6095999" y="6195415"/>
            <a:ext cx="5613783" cy="440057"/>
          </a:xfrm>
        </p:spPr>
        <p:txBody>
          <a:bodyPr anchor="ctr">
            <a:normAutofit/>
          </a:bodyPr>
          <a:lstStyle>
            <a:lvl1pPr algn="r">
              <a:defRPr lang="en-GB" sz="1800" b="0" i="0" kern="1200" baseline="0" dirty="0">
                <a:solidFill>
                  <a:schemeClr val="tx1"/>
                </a:solidFill>
                <a:effectLst/>
                <a:latin typeface="Arial" panose="020B0604020202020204" pitchFamily="34" charset="0"/>
                <a:cs typeface="Arial" panose="020B0604020202020204" pitchFamily="34" charset="0"/>
              </a:defRPr>
            </a:lvl1pPr>
          </a:lstStyle>
          <a:p>
            <a:r>
              <a:rPr lang="en-US" altLang="zh-CN" dirty="0"/>
              <a:t>LSE</a:t>
            </a:r>
            <a:r>
              <a:rPr lang="zh-CN" altLang="en-US" dirty="0"/>
              <a:t> </a:t>
            </a:r>
            <a:r>
              <a:rPr lang="en-US" altLang="zh-CN" dirty="0"/>
              <a:t>Health</a:t>
            </a:r>
            <a:endParaRPr lang="en-US" dirty="0"/>
          </a:p>
        </p:txBody>
      </p:sp>
    </p:spTree>
    <p:extLst>
      <p:ext uri="{BB962C8B-B14F-4D97-AF65-F5344CB8AC3E}">
        <p14:creationId xmlns:p14="http://schemas.microsoft.com/office/powerpoint/2010/main" val="2195423647"/>
      </p:ext>
    </p:extLst>
  </p:cSld>
  <p:clrMapOvr>
    <a:masterClrMapping/>
  </p:clrMapOvr>
  <p:extLst>
    <p:ext uri="{DCECCB84-F9BA-43D5-87BE-67443E8EF086}">
      <p15:sldGuideLst xmlns:p15="http://schemas.microsoft.com/office/powerpoint/2012/main">
        <p15:guide id="1" pos="3840">
          <p15:clr>
            <a:srgbClr val="FBAE40"/>
          </p15:clr>
        </p15:guide>
        <p15:guide id="3" orient="horz" pos="2341">
          <p15:clr>
            <a:srgbClr val="FBAE40"/>
          </p15:clr>
        </p15:guide>
        <p15:guide id="4" pos="642">
          <p15:clr>
            <a:srgbClr val="FBAE40"/>
          </p15:clr>
        </p15:guide>
        <p15:guide id="5" pos="12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Intro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AA9329-C604-4B4B-81FB-84D6CBBB3EE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Title Placeholder 1">
            <a:extLst>
              <a:ext uri="{FF2B5EF4-FFF2-40B4-BE49-F238E27FC236}">
                <a16:creationId xmlns:a16="http://schemas.microsoft.com/office/drawing/2014/main" id="{56C9822D-535A-A846-900D-A3BCAB66E08D}"/>
              </a:ext>
            </a:extLst>
          </p:cNvPr>
          <p:cNvSpPr>
            <a:spLocks noGrp="1"/>
          </p:cNvSpPr>
          <p:nvPr>
            <p:ph type="title" hasCustomPrompt="1"/>
          </p:nvPr>
        </p:nvSpPr>
        <p:spPr>
          <a:xfrm>
            <a:off x="6095999" y="296862"/>
            <a:ext cx="5613783" cy="611187"/>
          </a:xfrm>
          <a:prstGeom prst="rect">
            <a:avLst/>
          </a:prstGeom>
        </p:spPr>
        <p:txBody>
          <a:bodyPr vert="horz" lIns="0" tIns="0" rIns="0" bIns="0" rtlCol="0" anchor="ctr" anchorCtr="0">
            <a:noAutofit/>
          </a:bodyPr>
          <a:lstStyle>
            <a:lvl1pPr algn="r">
              <a:lnSpc>
                <a:spcPts val="3200"/>
              </a:lnSpc>
              <a:defRPr sz="2000" b="1" i="0">
                <a:solidFill>
                  <a:schemeClr val="bg1"/>
                </a:solidFill>
                <a:latin typeface="Arial" panose="020B0604020202020204" pitchFamily="34" charset="0"/>
                <a:ea typeface="Roboto Medium" pitchFamily="2" charset="0"/>
                <a:cs typeface="Arial" panose="020B0604020202020204" pitchFamily="34" charset="0"/>
              </a:defRPr>
            </a:lvl1pPr>
          </a:lstStyle>
          <a:p>
            <a:r>
              <a:rPr lang="en-US" dirty="0"/>
              <a:t>Presentation Title Here</a:t>
            </a:r>
          </a:p>
        </p:txBody>
      </p:sp>
      <p:sp>
        <p:nvSpPr>
          <p:cNvPr id="6" name="Rectangle 5">
            <a:extLst>
              <a:ext uri="{FF2B5EF4-FFF2-40B4-BE49-F238E27FC236}">
                <a16:creationId xmlns:a16="http://schemas.microsoft.com/office/drawing/2014/main" id="{7AAB65CC-40B5-F84F-A7CA-EBD3F9102B00}"/>
              </a:ext>
            </a:extLst>
          </p:cNvPr>
          <p:cNvSpPr/>
          <p:nvPr userDrawn="1"/>
        </p:nvSpPr>
        <p:spPr>
          <a:xfrm>
            <a:off x="11709782" y="6378957"/>
            <a:ext cx="110743" cy="1107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rgbClr val="F43131"/>
              </a:solidFill>
              <a:latin typeface="Roboto Regular" pitchFamily="2" charset="0"/>
            </a:endParaRPr>
          </a:p>
        </p:txBody>
      </p:sp>
      <p:sp>
        <p:nvSpPr>
          <p:cNvPr id="9" name="Text Placeholder 4">
            <a:extLst>
              <a:ext uri="{FF2B5EF4-FFF2-40B4-BE49-F238E27FC236}">
                <a16:creationId xmlns:a16="http://schemas.microsoft.com/office/drawing/2014/main" id="{357E2542-1CDA-B549-AAD5-A1752A3DFD5F}"/>
              </a:ext>
            </a:extLst>
          </p:cNvPr>
          <p:cNvSpPr>
            <a:spLocks noGrp="1"/>
          </p:cNvSpPr>
          <p:nvPr>
            <p:ph type="body" sz="quarter" idx="17" hasCustomPrompt="1"/>
          </p:nvPr>
        </p:nvSpPr>
        <p:spPr>
          <a:xfrm>
            <a:off x="928296" y="2492377"/>
            <a:ext cx="10442856" cy="3480510"/>
          </a:xfrm>
        </p:spPr>
        <p:txBody>
          <a:bodyPr>
            <a:normAutofit/>
          </a:bodyPr>
          <a:lstStyle>
            <a:lvl1pPr marL="7937" marR="0" indent="0" algn="l" defTabSz="914400" rtl="0" eaLnBrk="1" fontAlgn="auto" latinLnBrk="0" hangingPunct="1">
              <a:lnSpc>
                <a:spcPts val="4500"/>
              </a:lnSpc>
              <a:spcBef>
                <a:spcPts val="1000"/>
              </a:spcBef>
              <a:spcAft>
                <a:spcPts val="0"/>
              </a:spcAft>
              <a:buClr>
                <a:srgbClr val="FF0000"/>
              </a:buClr>
              <a:buSzPct val="110000"/>
              <a:buFontTx/>
              <a:buNone/>
              <a:tabLst/>
              <a:defRPr sz="3500" b="1" i="0">
                <a:solidFill>
                  <a:schemeClr val="bg1"/>
                </a:solidFill>
                <a:latin typeface="Arial" panose="020B0604020202020204" pitchFamily="34" charset="0"/>
                <a:cs typeface="Arial" panose="020B0604020202020204" pitchFamily="34" charset="0"/>
              </a:defRPr>
            </a:lvl1pPr>
          </a:lstStyle>
          <a:p>
            <a:pPr>
              <a:lnSpc>
                <a:spcPts val="4500"/>
              </a:lnSpc>
            </a:pPr>
            <a:r>
              <a:rPr lang="en-GB" sz="3600" b="1" i="0" baseline="0" dirty="0">
                <a:solidFill>
                  <a:schemeClr val="bg1"/>
                </a:solidFill>
                <a:effectLst/>
                <a:latin typeface="Arial" panose="020B0604020202020204" pitchFamily="34" charset="0"/>
                <a:ea typeface="Roboto" pitchFamily="2" charset="0"/>
                <a:cs typeface="Arial" panose="020B0604020202020204" pitchFamily="34" charset="0"/>
              </a:rPr>
              <a:t>LSE is a world leading university, specialising in social sciences, with a global community of people and ideas that transform the world.</a:t>
            </a:r>
            <a:endParaRPr lang="en-GB" sz="3600" b="1" i="0" dirty="0">
              <a:solidFill>
                <a:srgbClr val="F43131"/>
              </a:solidFill>
              <a:effectLst/>
              <a:latin typeface="Arial" panose="020B0604020202020204" pitchFamily="34" charset="0"/>
              <a:ea typeface="Roboto" pitchFamily="2" charset="0"/>
              <a:cs typeface="Arial" panose="020B0604020202020204" pitchFamily="34" charset="0"/>
            </a:endParaRPr>
          </a:p>
        </p:txBody>
      </p:sp>
      <p:sp>
        <p:nvSpPr>
          <p:cNvPr id="8" name="Text Placeholder 18">
            <a:extLst>
              <a:ext uri="{FF2B5EF4-FFF2-40B4-BE49-F238E27FC236}">
                <a16:creationId xmlns:a16="http://schemas.microsoft.com/office/drawing/2014/main" id="{7F086A8C-86B8-904C-BFDC-BC7623F45239}"/>
              </a:ext>
            </a:extLst>
          </p:cNvPr>
          <p:cNvSpPr>
            <a:spLocks noGrp="1"/>
          </p:cNvSpPr>
          <p:nvPr>
            <p:ph type="body" sz="quarter" idx="15" hasCustomPrompt="1"/>
          </p:nvPr>
        </p:nvSpPr>
        <p:spPr>
          <a:xfrm>
            <a:off x="6095999" y="6195415"/>
            <a:ext cx="5613783" cy="440057"/>
          </a:xfrm>
        </p:spPr>
        <p:txBody>
          <a:bodyPr anchor="ctr">
            <a:normAutofit/>
          </a:bodyPr>
          <a:lstStyle>
            <a:lvl1pPr algn="r">
              <a:defRPr lang="en-GB" sz="1800" b="0" i="0" kern="1200" baseline="0" dirty="0">
                <a:solidFill>
                  <a:schemeClr val="bg1"/>
                </a:solidFill>
                <a:effectLst/>
                <a:latin typeface="Arial" panose="020B0604020202020204" pitchFamily="34" charset="0"/>
                <a:cs typeface="Arial" panose="020B0604020202020204" pitchFamily="34" charset="0"/>
              </a:defRPr>
            </a:lvl1pPr>
          </a:lstStyle>
          <a:p>
            <a:pPr algn="r"/>
            <a:r>
              <a:rPr lang="en-GB" sz="1800" b="0" i="0" kern="1200" baseline="0" dirty="0">
                <a:solidFill>
                  <a:schemeClr val="bg1"/>
                </a:solidFill>
                <a:effectLst/>
                <a:latin typeface="Arial" panose="020B0604020202020204" pitchFamily="34" charset="0"/>
                <a:ea typeface="+mn-ea"/>
                <a:cs typeface="Arial" panose="020B0604020202020204" pitchFamily="34" charset="0"/>
              </a:rPr>
              <a:t>Department/Institute/Centre name</a:t>
            </a:r>
            <a:endParaRPr lang="en-GB" sz="1800" b="0" i="0" kern="1200" baseline="0" dirty="0">
              <a:solidFill>
                <a:schemeClr val="bg1"/>
              </a:solidFill>
              <a:effectLst/>
              <a:latin typeface="Roboto Regular" pitchFamily="2" charset="0"/>
              <a:ea typeface="+mn-ea"/>
              <a:cs typeface="+mn-cs"/>
            </a:endParaRPr>
          </a:p>
        </p:txBody>
      </p:sp>
    </p:spTree>
    <p:extLst>
      <p:ext uri="{BB962C8B-B14F-4D97-AF65-F5344CB8AC3E}">
        <p14:creationId xmlns:p14="http://schemas.microsoft.com/office/powerpoint/2010/main" val="1409882508"/>
      </p:ext>
    </p:extLst>
  </p:cSld>
  <p:clrMapOvr>
    <a:masterClrMapping/>
  </p:clrMapOvr>
  <p:extLst>
    <p:ext uri="{DCECCB84-F9BA-43D5-87BE-67443E8EF086}">
      <p15:sldGuideLst xmlns:p15="http://schemas.microsoft.com/office/powerpoint/2012/main">
        <p15:guide id="2" pos="7446">
          <p15:clr>
            <a:srgbClr val="FBAE40"/>
          </p15:clr>
        </p15:guide>
        <p15:guide id="3" pos="7310">
          <p15:clr>
            <a:srgbClr val="FBAE40"/>
          </p15:clr>
        </p15:guide>
        <p15:guide id="4" orient="horz" pos="157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Intro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EAF37E-CDA6-F24C-8CDC-99DE59329BC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5" name="Title Placeholder 1">
            <a:extLst>
              <a:ext uri="{FF2B5EF4-FFF2-40B4-BE49-F238E27FC236}">
                <a16:creationId xmlns:a16="http://schemas.microsoft.com/office/drawing/2014/main" id="{8EDB8C2E-76B8-E54E-8904-5DD68DE36F4D}"/>
              </a:ext>
            </a:extLst>
          </p:cNvPr>
          <p:cNvSpPr>
            <a:spLocks noGrp="1"/>
          </p:cNvSpPr>
          <p:nvPr>
            <p:ph type="title" hasCustomPrompt="1"/>
          </p:nvPr>
        </p:nvSpPr>
        <p:spPr>
          <a:xfrm>
            <a:off x="6095999" y="296862"/>
            <a:ext cx="5613783" cy="611187"/>
          </a:xfrm>
          <a:prstGeom prst="rect">
            <a:avLst/>
          </a:prstGeom>
        </p:spPr>
        <p:txBody>
          <a:bodyPr vert="horz" lIns="0" tIns="0" rIns="0" bIns="0" rtlCol="0" anchor="ctr" anchorCtr="0">
            <a:noAutofit/>
          </a:bodyPr>
          <a:lstStyle>
            <a:lvl1pPr algn="r">
              <a:lnSpc>
                <a:spcPts val="3200"/>
              </a:lnSpc>
              <a:defRPr sz="2000" b="1" i="0">
                <a:solidFill>
                  <a:schemeClr val="bg1"/>
                </a:solidFill>
                <a:latin typeface="Arial" panose="020B0604020202020204" pitchFamily="34" charset="0"/>
                <a:ea typeface="Roboto Medium" pitchFamily="2" charset="0"/>
                <a:cs typeface="Arial" panose="020B0604020202020204" pitchFamily="34" charset="0"/>
              </a:defRPr>
            </a:lvl1pPr>
          </a:lstStyle>
          <a:p>
            <a:r>
              <a:rPr lang="en-US" dirty="0"/>
              <a:t>Presentation Title Here</a:t>
            </a:r>
          </a:p>
        </p:txBody>
      </p:sp>
      <p:sp>
        <p:nvSpPr>
          <p:cNvPr id="7" name="Rectangle 6">
            <a:extLst>
              <a:ext uri="{FF2B5EF4-FFF2-40B4-BE49-F238E27FC236}">
                <a16:creationId xmlns:a16="http://schemas.microsoft.com/office/drawing/2014/main" id="{FD3EDFC9-472F-D340-AE89-53AF54C4B28F}"/>
              </a:ext>
            </a:extLst>
          </p:cNvPr>
          <p:cNvSpPr/>
          <p:nvPr userDrawn="1"/>
        </p:nvSpPr>
        <p:spPr>
          <a:xfrm>
            <a:off x="11709782" y="6378957"/>
            <a:ext cx="110743" cy="1107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rgbClr val="F43131"/>
              </a:solidFill>
              <a:latin typeface="Roboto Regular" pitchFamily="2" charset="0"/>
            </a:endParaRPr>
          </a:p>
        </p:txBody>
      </p:sp>
      <p:sp>
        <p:nvSpPr>
          <p:cNvPr id="9" name="Text Placeholder 4">
            <a:extLst>
              <a:ext uri="{FF2B5EF4-FFF2-40B4-BE49-F238E27FC236}">
                <a16:creationId xmlns:a16="http://schemas.microsoft.com/office/drawing/2014/main" id="{A731D2CF-D9C8-804C-B7C2-98F36E262B4E}"/>
              </a:ext>
            </a:extLst>
          </p:cNvPr>
          <p:cNvSpPr>
            <a:spLocks noGrp="1"/>
          </p:cNvSpPr>
          <p:nvPr>
            <p:ph type="body" sz="quarter" idx="16" hasCustomPrompt="1"/>
          </p:nvPr>
        </p:nvSpPr>
        <p:spPr>
          <a:xfrm>
            <a:off x="928296" y="2492376"/>
            <a:ext cx="10442856" cy="3480511"/>
          </a:xfrm>
        </p:spPr>
        <p:txBody>
          <a:bodyPr>
            <a:normAutofit/>
          </a:bodyPr>
          <a:lstStyle>
            <a:lvl1pPr marL="5953" marR="0" indent="0" algn="l" defTabSz="685800" rtl="0" eaLnBrk="1" fontAlgn="auto" latinLnBrk="0" hangingPunct="1">
              <a:lnSpc>
                <a:spcPts val="4500"/>
              </a:lnSpc>
              <a:spcBef>
                <a:spcPts val="750"/>
              </a:spcBef>
              <a:spcAft>
                <a:spcPts val="0"/>
              </a:spcAft>
              <a:buClr>
                <a:srgbClr val="FF0000"/>
              </a:buClr>
              <a:buSzPct val="110000"/>
              <a:buFontTx/>
              <a:buNone/>
              <a:tabLst/>
              <a:defRPr sz="3500">
                <a:solidFill>
                  <a:schemeClr val="bg1"/>
                </a:solidFill>
              </a:defRPr>
            </a:lvl1pPr>
          </a:lstStyle>
          <a:p>
            <a:pPr marL="5953" marR="0" lvl="0" indent="0" algn="l" defTabSz="685800" rtl="0" eaLnBrk="1" fontAlgn="auto" latinLnBrk="0" hangingPunct="1">
              <a:lnSpc>
                <a:spcPts val="4500"/>
              </a:lnSpc>
              <a:spcBef>
                <a:spcPts val="750"/>
              </a:spcBef>
              <a:spcAft>
                <a:spcPts val="0"/>
              </a:spcAft>
              <a:buClr>
                <a:srgbClr val="FF0000"/>
              </a:buClr>
              <a:buSzPct val="110000"/>
              <a:buFontTx/>
              <a:buNone/>
              <a:tabLst/>
              <a:defRPr/>
            </a:pPr>
            <a:r>
              <a:rPr lang="en-GB" sz="3600" b="1" i="0" dirty="0">
                <a:solidFill>
                  <a:schemeClr val="bg1"/>
                </a:solidFill>
                <a:effectLst/>
                <a:latin typeface="Arial" panose="020B0604020202020204" pitchFamily="34" charset="0"/>
                <a:ea typeface="Roboto" pitchFamily="2" charset="0"/>
                <a:cs typeface="Arial" panose="020B0604020202020204" pitchFamily="34" charset="0"/>
              </a:rPr>
              <a:t>We provide a dynamic and diverse education and research environment attracting the brightest minds from across the globe.</a:t>
            </a:r>
          </a:p>
        </p:txBody>
      </p:sp>
      <p:sp>
        <p:nvSpPr>
          <p:cNvPr id="10" name="Text Placeholder 18">
            <a:extLst>
              <a:ext uri="{FF2B5EF4-FFF2-40B4-BE49-F238E27FC236}">
                <a16:creationId xmlns:a16="http://schemas.microsoft.com/office/drawing/2014/main" id="{B93DB9E9-9391-9D42-AC10-90DF6D4DCED7}"/>
              </a:ext>
            </a:extLst>
          </p:cNvPr>
          <p:cNvSpPr>
            <a:spLocks noGrp="1"/>
          </p:cNvSpPr>
          <p:nvPr>
            <p:ph type="body" sz="quarter" idx="15" hasCustomPrompt="1"/>
          </p:nvPr>
        </p:nvSpPr>
        <p:spPr>
          <a:xfrm>
            <a:off x="6095999" y="6195415"/>
            <a:ext cx="5613783" cy="440057"/>
          </a:xfrm>
        </p:spPr>
        <p:txBody>
          <a:bodyPr anchor="ctr">
            <a:normAutofit/>
          </a:bodyPr>
          <a:lstStyle>
            <a:lvl1pPr algn="r">
              <a:defRPr lang="en-GB" sz="2000" b="0" i="0" kern="1200" baseline="0" dirty="0">
                <a:solidFill>
                  <a:schemeClr val="bg1"/>
                </a:solidFill>
                <a:effectLst/>
                <a:latin typeface="Arial" panose="020B0604020202020204" pitchFamily="34" charset="0"/>
                <a:cs typeface="Arial" panose="020B0604020202020204" pitchFamily="34" charset="0"/>
              </a:defRPr>
            </a:lvl1pPr>
          </a:lstStyle>
          <a:p>
            <a:pPr algn="r"/>
            <a:r>
              <a:rPr lang="en-GB" sz="1800" b="0" i="0" kern="1200" baseline="0" dirty="0">
                <a:solidFill>
                  <a:schemeClr val="bg1"/>
                </a:solidFill>
                <a:effectLst/>
                <a:latin typeface="Arial" panose="020B0604020202020204" pitchFamily="34" charset="0"/>
                <a:ea typeface="+mn-ea"/>
                <a:cs typeface="Arial" panose="020B0604020202020204" pitchFamily="34" charset="0"/>
              </a:rPr>
              <a:t>Department/Institute/Centre name</a:t>
            </a:r>
            <a:endParaRPr lang="en-GB" sz="1800" b="0" i="0" kern="1200" baseline="0" dirty="0">
              <a:solidFill>
                <a:schemeClr val="bg1"/>
              </a:solidFill>
              <a:effectLst/>
              <a:latin typeface="Roboto Regular" pitchFamily="2" charset="0"/>
              <a:ea typeface="+mn-ea"/>
              <a:cs typeface="+mn-cs"/>
            </a:endParaRPr>
          </a:p>
        </p:txBody>
      </p:sp>
    </p:spTree>
    <p:extLst>
      <p:ext uri="{BB962C8B-B14F-4D97-AF65-F5344CB8AC3E}">
        <p14:creationId xmlns:p14="http://schemas.microsoft.com/office/powerpoint/2010/main" val="4171830086"/>
      </p:ext>
    </p:extLst>
  </p:cSld>
  <p:clrMapOvr>
    <a:masterClrMapping/>
  </p:clrMapOvr>
  <p:extLst>
    <p:ext uri="{DCECCB84-F9BA-43D5-87BE-67443E8EF086}">
      <p15:sldGuideLst xmlns:p15="http://schemas.microsoft.com/office/powerpoint/2012/main">
        <p15:guide id="2" pos="7446">
          <p15:clr>
            <a:srgbClr val="FBAE40"/>
          </p15:clr>
        </p15:guide>
        <p15:guide id="3" pos="7310">
          <p15:clr>
            <a:srgbClr val="FBAE40"/>
          </p15:clr>
        </p15:guide>
        <p15:guide id="4" orient="horz" pos="157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Intro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A4E88-A69D-8849-A4AD-A8A23F10D74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AD86AADD-76EC-5743-9917-5F2414A37081}"/>
              </a:ext>
            </a:extLst>
          </p:cNvPr>
          <p:cNvSpPr/>
          <p:nvPr userDrawn="1"/>
        </p:nvSpPr>
        <p:spPr>
          <a:xfrm>
            <a:off x="1092200" y="2321329"/>
            <a:ext cx="9789600" cy="3663011"/>
          </a:xfrm>
          <a:prstGeom prst="rect">
            <a:avLst/>
          </a:prstGeom>
          <a:noFill/>
        </p:spPr>
        <p:txBody>
          <a:bodyPr vert="horz" wrap="square" lIns="0" tIns="0" rIns="0" bIns="0" anchor="t" anchorCtr="0">
            <a:noAutofit/>
          </a:bodyPr>
          <a:lstStyle/>
          <a:p>
            <a:pPr>
              <a:lnSpc>
                <a:spcPts val="3900"/>
              </a:lnSpc>
            </a:pPr>
            <a:endParaRPr lang="en-GB" sz="3300" b="0" i="0" kern="1200" dirty="0">
              <a:solidFill>
                <a:schemeClr val="bg1"/>
              </a:solidFill>
              <a:effectLst/>
              <a:latin typeface="Roboto Light" pitchFamily="2" charset="0"/>
              <a:ea typeface="Roboto Light" pitchFamily="2" charset="0"/>
              <a:cs typeface="+mn-cs"/>
            </a:endParaRPr>
          </a:p>
        </p:txBody>
      </p:sp>
      <p:sp>
        <p:nvSpPr>
          <p:cNvPr id="5" name="Title Placeholder 1">
            <a:extLst>
              <a:ext uri="{FF2B5EF4-FFF2-40B4-BE49-F238E27FC236}">
                <a16:creationId xmlns:a16="http://schemas.microsoft.com/office/drawing/2014/main" id="{D45B3C34-A840-FE40-883A-8944063ADF17}"/>
              </a:ext>
            </a:extLst>
          </p:cNvPr>
          <p:cNvSpPr>
            <a:spLocks noGrp="1"/>
          </p:cNvSpPr>
          <p:nvPr>
            <p:ph type="title" hasCustomPrompt="1"/>
          </p:nvPr>
        </p:nvSpPr>
        <p:spPr>
          <a:xfrm>
            <a:off x="6095999" y="296862"/>
            <a:ext cx="5613783" cy="611187"/>
          </a:xfrm>
          <a:prstGeom prst="rect">
            <a:avLst/>
          </a:prstGeom>
        </p:spPr>
        <p:txBody>
          <a:bodyPr vert="horz" lIns="0" tIns="0" rIns="0" bIns="0" rtlCol="0" anchor="ctr" anchorCtr="0">
            <a:noAutofit/>
          </a:bodyPr>
          <a:lstStyle>
            <a:lvl1pPr algn="r">
              <a:lnSpc>
                <a:spcPts val="3200"/>
              </a:lnSpc>
              <a:defRPr sz="2000" b="1" i="0">
                <a:solidFill>
                  <a:schemeClr val="bg1"/>
                </a:solidFill>
                <a:latin typeface="Arial" panose="020B0604020202020204" pitchFamily="34" charset="0"/>
                <a:ea typeface="Roboto Medium" pitchFamily="2" charset="0"/>
                <a:cs typeface="Arial" panose="020B0604020202020204" pitchFamily="34" charset="0"/>
              </a:defRPr>
            </a:lvl1pPr>
          </a:lstStyle>
          <a:p>
            <a:r>
              <a:rPr lang="en-US" dirty="0"/>
              <a:t>Presentation Title Here</a:t>
            </a:r>
          </a:p>
        </p:txBody>
      </p:sp>
      <p:sp>
        <p:nvSpPr>
          <p:cNvPr id="8" name="Rectangle 7">
            <a:extLst>
              <a:ext uri="{FF2B5EF4-FFF2-40B4-BE49-F238E27FC236}">
                <a16:creationId xmlns:a16="http://schemas.microsoft.com/office/drawing/2014/main" id="{4207A7B6-1E13-4F4D-97B5-B8A35074392A}"/>
              </a:ext>
            </a:extLst>
          </p:cNvPr>
          <p:cNvSpPr/>
          <p:nvPr userDrawn="1"/>
        </p:nvSpPr>
        <p:spPr>
          <a:xfrm>
            <a:off x="11709782" y="6378957"/>
            <a:ext cx="110743" cy="1107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rgbClr val="F43131"/>
              </a:solidFill>
              <a:latin typeface="Roboto Regular" pitchFamily="2" charset="0"/>
            </a:endParaRPr>
          </a:p>
        </p:txBody>
      </p:sp>
      <p:sp>
        <p:nvSpPr>
          <p:cNvPr id="10" name="Text Placeholder 4">
            <a:extLst>
              <a:ext uri="{FF2B5EF4-FFF2-40B4-BE49-F238E27FC236}">
                <a16:creationId xmlns:a16="http://schemas.microsoft.com/office/drawing/2014/main" id="{D68545B8-2F92-7446-9DE3-D757EC0D2A4C}"/>
              </a:ext>
            </a:extLst>
          </p:cNvPr>
          <p:cNvSpPr>
            <a:spLocks noGrp="1"/>
          </p:cNvSpPr>
          <p:nvPr>
            <p:ph type="body" sz="quarter" idx="16" hasCustomPrompt="1"/>
          </p:nvPr>
        </p:nvSpPr>
        <p:spPr>
          <a:xfrm>
            <a:off x="928295" y="2492376"/>
            <a:ext cx="10451912" cy="3480511"/>
          </a:xfrm>
        </p:spPr>
        <p:txBody>
          <a:bodyPr>
            <a:normAutofit/>
          </a:bodyPr>
          <a:lstStyle>
            <a:lvl1pPr marL="7937" marR="0" indent="0" algn="l" defTabSz="914400" rtl="0" eaLnBrk="1" fontAlgn="auto" latinLnBrk="0" hangingPunct="1">
              <a:lnSpc>
                <a:spcPts val="4500"/>
              </a:lnSpc>
              <a:spcBef>
                <a:spcPts val="1000"/>
              </a:spcBef>
              <a:spcAft>
                <a:spcPts val="0"/>
              </a:spcAft>
              <a:buClr>
                <a:srgbClr val="FF0000"/>
              </a:buClr>
              <a:buSzPct val="110000"/>
              <a:buFontTx/>
              <a:buNone/>
              <a:tabLst/>
              <a:defRPr sz="3500">
                <a:solidFill>
                  <a:schemeClr val="bg1"/>
                </a:solidFill>
              </a:defRPr>
            </a:lvl1pPr>
          </a:lstStyle>
          <a:p>
            <a:pPr>
              <a:lnSpc>
                <a:spcPts val="4500"/>
              </a:lnSpc>
            </a:pPr>
            <a:r>
              <a:rPr lang="en-GB" sz="3600" b="1" i="0" dirty="0">
                <a:solidFill>
                  <a:schemeClr val="bg1"/>
                </a:solidFill>
                <a:effectLst/>
                <a:latin typeface="Arial" panose="020B0604020202020204" pitchFamily="34" charset="0"/>
                <a:ea typeface="Roboto" pitchFamily="2" charset="0"/>
                <a:cs typeface="Arial" panose="020B0604020202020204" pitchFamily="34" charset="0"/>
              </a:rPr>
              <a:t>Through our world-leading teaching and research, we are preparing the next generation to face the challenges of tomorrow.</a:t>
            </a:r>
          </a:p>
        </p:txBody>
      </p:sp>
      <p:sp>
        <p:nvSpPr>
          <p:cNvPr id="11" name="Text Placeholder 18">
            <a:extLst>
              <a:ext uri="{FF2B5EF4-FFF2-40B4-BE49-F238E27FC236}">
                <a16:creationId xmlns:a16="http://schemas.microsoft.com/office/drawing/2014/main" id="{47CE1E39-2AB0-1C48-86F0-6ED7668388CD}"/>
              </a:ext>
            </a:extLst>
          </p:cNvPr>
          <p:cNvSpPr>
            <a:spLocks noGrp="1"/>
          </p:cNvSpPr>
          <p:nvPr>
            <p:ph type="body" sz="quarter" idx="15" hasCustomPrompt="1"/>
          </p:nvPr>
        </p:nvSpPr>
        <p:spPr>
          <a:xfrm>
            <a:off x="6095999" y="6195415"/>
            <a:ext cx="5613783" cy="440057"/>
          </a:xfrm>
        </p:spPr>
        <p:txBody>
          <a:bodyPr anchor="ctr">
            <a:normAutofit/>
          </a:bodyPr>
          <a:lstStyle>
            <a:lvl1pPr algn="r">
              <a:defRPr lang="en-GB" sz="2000" b="0" i="0" kern="1200" baseline="0" dirty="0">
                <a:solidFill>
                  <a:schemeClr val="bg1"/>
                </a:solidFill>
                <a:effectLst/>
                <a:latin typeface="Arial" panose="020B0604020202020204" pitchFamily="34" charset="0"/>
                <a:cs typeface="Arial" panose="020B0604020202020204" pitchFamily="34" charset="0"/>
              </a:defRPr>
            </a:lvl1pPr>
          </a:lstStyle>
          <a:p>
            <a:pPr algn="r"/>
            <a:r>
              <a:rPr lang="en-GB" sz="1800" b="0" i="0" kern="1200" baseline="0" dirty="0">
                <a:solidFill>
                  <a:schemeClr val="bg1"/>
                </a:solidFill>
                <a:effectLst/>
                <a:latin typeface="Arial" panose="020B0604020202020204" pitchFamily="34" charset="0"/>
                <a:ea typeface="+mn-ea"/>
                <a:cs typeface="Arial" panose="020B0604020202020204" pitchFamily="34" charset="0"/>
              </a:rPr>
              <a:t>Department/Institute/Centre name</a:t>
            </a:r>
            <a:endParaRPr lang="en-GB" sz="1800" b="0" i="0" kern="1200" baseline="0" dirty="0">
              <a:solidFill>
                <a:schemeClr val="bg1"/>
              </a:solidFill>
              <a:effectLst/>
              <a:latin typeface="Roboto Regular" pitchFamily="2" charset="0"/>
              <a:ea typeface="+mn-ea"/>
              <a:cs typeface="+mn-cs"/>
            </a:endParaRPr>
          </a:p>
        </p:txBody>
      </p:sp>
    </p:spTree>
    <p:extLst>
      <p:ext uri="{BB962C8B-B14F-4D97-AF65-F5344CB8AC3E}">
        <p14:creationId xmlns:p14="http://schemas.microsoft.com/office/powerpoint/2010/main" val="3907008096"/>
      </p:ext>
    </p:extLst>
  </p:cSld>
  <p:clrMapOvr>
    <a:masterClrMapping/>
  </p:clrMapOvr>
  <p:extLst>
    <p:ext uri="{DCECCB84-F9BA-43D5-87BE-67443E8EF086}">
      <p15:sldGuideLst xmlns:p15="http://schemas.microsoft.com/office/powerpoint/2012/main">
        <p15:guide id="1" orient="horz" pos="157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Intro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68C29C-1DD2-A94C-8C3A-4B833556FBE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AD86AADD-76EC-5743-9917-5F2414A37081}"/>
              </a:ext>
            </a:extLst>
          </p:cNvPr>
          <p:cNvSpPr/>
          <p:nvPr userDrawn="1"/>
        </p:nvSpPr>
        <p:spPr>
          <a:xfrm>
            <a:off x="1092200" y="2321329"/>
            <a:ext cx="9789600" cy="3663011"/>
          </a:xfrm>
          <a:prstGeom prst="rect">
            <a:avLst/>
          </a:prstGeom>
          <a:noFill/>
        </p:spPr>
        <p:txBody>
          <a:bodyPr vert="horz" wrap="square" lIns="0" tIns="0" rIns="0" bIns="0" anchor="t" anchorCtr="0">
            <a:noAutofit/>
          </a:bodyPr>
          <a:lstStyle/>
          <a:p>
            <a:pPr>
              <a:lnSpc>
                <a:spcPts val="3900"/>
              </a:lnSpc>
            </a:pPr>
            <a:endParaRPr lang="en-GB" sz="3300" b="0" i="0" kern="1200" dirty="0">
              <a:solidFill>
                <a:schemeClr val="bg1"/>
              </a:solidFill>
              <a:effectLst/>
              <a:latin typeface="Roboto Light" pitchFamily="2" charset="0"/>
              <a:ea typeface="Roboto Light" pitchFamily="2" charset="0"/>
              <a:cs typeface="+mn-cs"/>
            </a:endParaRPr>
          </a:p>
        </p:txBody>
      </p:sp>
      <p:sp>
        <p:nvSpPr>
          <p:cNvPr id="5" name="Title Placeholder 1">
            <a:extLst>
              <a:ext uri="{FF2B5EF4-FFF2-40B4-BE49-F238E27FC236}">
                <a16:creationId xmlns:a16="http://schemas.microsoft.com/office/drawing/2014/main" id="{7CBDB688-64EF-324F-BFAB-D512A89376FF}"/>
              </a:ext>
            </a:extLst>
          </p:cNvPr>
          <p:cNvSpPr>
            <a:spLocks noGrp="1"/>
          </p:cNvSpPr>
          <p:nvPr>
            <p:ph type="title" hasCustomPrompt="1"/>
          </p:nvPr>
        </p:nvSpPr>
        <p:spPr>
          <a:xfrm>
            <a:off x="6095999" y="296862"/>
            <a:ext cx="5612607" cy="611187"/>
          </a:xfrm>
          <a:prstGeom prst="rect">
            <a:avLst/>
          </a:prstGeom>
        </p:spPr>
        <p:txBody>
          <a:bodyPr vert="horz" lIns="0" tIns="0" rIns="0" bIns="0" rtlCol="0" anchor="ctr" anchorCtr="0">
            <a:noAutofit/>
          </a:bodyPr>
          <a:lstStyle>
            <a:lvl1pPr algn="r">
              <a:lnSpc>
                <a:spcPts val="3200"/>
              </a:lnSpc>
              <a:defRPr sz="2000" b="1" i="0">
                <a:solidFill>
                  <a:schemeClr val="bg1">
                    <a:lumMod val="50000"/>
                  </a:schemeClr>
                </a:solidFill>
                <a:latin typeface="Arial" panose="020B0604020202020204" pitchFamily="34" charset="0"/>
                <a:ea typeface="Roboto Medium" pitchFamily="2" charset="0"/>
                <a:cs typeface="Arial" panose="020B0604020202020204" pitchFamily="34" charset="0"/>
              </a:defRPr>
            </a:lvl1pPr>
          </a:lstStyle>
          <a:p>
            <a:r>
              <a:rPr lang="en-US" dirty="0"/>
              <a:t>Presentation Title Here</a:t>
            </a:r>
          </a:p>
        </p:txBody>
      </p:sp>
      <p:sp>
        <p:nvSpPr>
          <p:cNvPr id="8" name="Rectangle 7">
            <a:extLst>
              <a:ext uri="{FF2B5EF4-FFF2-40B4-BE49-F238E27FC236}">
                <a16:creationId xmlns:a16="http://schemas.microsoft.com/office/drawing/2014/main" id="{6F647BE0-73F8-4949-A3BB-CF87E2D08977}"/>
              </a:ext>
            </a:extLst>
          </p:cNvPr>
          <p:cNvSpPr/>
          <p:nvPr userDrawn="1"/>
        </p:nvSpPr>
        <p:spPr>
          <a:xfrm>
            <a:off x="11709782" y="6378957"/>
            <a:ext cx="110743" cy="110743"/>
          </a:xfrm>
          <a:prstGeom prst="rect">
            <a:avLst/>
          </a:prstGeom>
          <a:solidFill>
            <a:srgbClr val="E011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rgbClr val="F43131"/>
              </a:solidFill>
              <a:latin typeface="Roboto Regular" pitchFamily="2" charset="0"/>
            </a:endParaRPr>
          </a:p>
        </p:txBody>
      </p:sp>
      <p:sp>
        <p:nvSpPr>
          <p:cNvPr id="9" name="Text Placeholder 4">
            <a:extLst>
              <a:ext uri="{FF2B5EF4-FFF2-40B4-BE49-F238E27FC236}">
                <a16:creationId xmlns:a16="http://schemas.microsoft.com/office/drawing/2014/main" id="{53559194-CC2B-194D-9EC5-A81B12344658}"/>
              </a:ext>
            </a:extLst>
          </p:cNvPr>
          <p:cNvSpPr>
            <a:spLocks noGrp="1"/>
          </p:cNvSpPr>
          <p:nvPr>
            <p:ph type="body" sz="quarter" idx="17" hasCustomPrompt="1"/>
          </p:nvPr>
        </p:nvSpPr>
        <p:spPr>
          <a:xfrm>
            <a:off x="928295" y="2492376"/>
            <a:ext cx="10460964" cy="3480191"/>
          </a:xfrm>
        </p:spPr>
        <p:txBody>
          <a:bodyPr>
            <a:normAutofit/>
          </a:bodyPr>
          <a:lstStyle>
            <a:lvl1pPr marL="7937" marR="0" indent="0" algn="l" defTabSz="914400" rtl="0" eaLnBrk="1" fontAlgn="auto" latinLnBrk="0" hangingPunct="1">
              <a:lnSpc>
                <a:spcPts val="4500"/>
              </a:lnSpc>
              <a:spcBef>
                <a:spcPts val="1000"/>
              </a:spcBef>
              <a:spcAft>
                <a:spcPts val="0"/>
              </a:spcAft>
              <a:buClr>
                <a:srgbClr val="FF0000"/>
              </a:buClr>
              <a:buSzPct val="110000"/>
              <a:buFontTx/>
              <a:buNone/>
              <a:tabLst/>
              <a:defRPr sz="3500">
                <a:solidFill>
                  <a:srgbClr val="E0112B"/>
                </a:solidFill>
              </a:defRPr>
            </a:lvl1pPr>
          </a:lstStyle>
          <a:p>
            <a:pPr>
              <a:lnSpc>
                <a:spcPts val="4500"/>
              </a:lnSpc>
            </a:pPr>
            <a:r>
              <a:rPr lang="en-GB" sz="3600" b="1" i="0" dirty="0">
                <a:solidFill>
                  <a:srgbClr val="F43131"/>
                </a:solidFill>
                <a:effectLst/>
                <a:latin typeface="Arial" panose="020B0604020202020204" pitchFamily="34" charset="0"/>
                <a:ea typeface="Roboto" pitchFamily="2" charset="0"/>
                <a:cs typeface="Arial" panose="020B0604020202020204" pitchFamily="34" charset="0"/>
              </a:rPr>
              <a:t>LSE is a world leading university, specialising in social sciences, with a global community of people and ideas that transform the world.</a:t>
            </a:r>
          </a:p>
        </p:txBody>
      </p:sp>
      <p:sp>
        <p:nvSpPr>
          <p:cNvPr id="11" name="Text Placeholder 18">
            <a:extLst>
              <a:ext uri="{FF2B5EF4-FFF2-40B4-BE49-F238E27FC236}">
                <a16:creationId xmlns:a16="http://schemas.microsoft.com/office/drawing/2014/main" id="{484E4B55-9D39-B34E-BADC-829161B2AA16}"/>
              </a:ext>
            </a:extLst>
          </p:cNvPr>
          <p:cNvSpPr>
            <a:spLocks noGrp="1"/>
          </p:cNvSpPr>
          <p:nvPr>
            <p:ph type="body" sz="quarter" idx="15" hasCustomPrompt="1"/>
          </p:nvPr>
        </p:nvSpPr>
        <p:spPr>
          <a:xfrm>
            <a:off x="6095999" y="6195415"/>
            <a:ext cx="5613783" cy="440057"/>
          </a:xfrm>
        </p:spPr>
        <p:txBody>
          <a:bodyPr anchor="ctr">
            <a:normAutofit/>
          </a:bodyPr>
          <a:lstStyle>
            <a:lvl1pPr algn="r">
              <a:defRPr lang="en-GB" sz="1800" b="0" i="0" kern="1200" baseline="0" dirty="0">
                <a:solidFill>
                  <a:schemeClr val="tx1"/>
                </a:solidFill>
                <a:effectLst/>
                <a:latin typeface="Arial" panose="020B0604020202020204" pitchFamily="34" charset="0"/>
                <a:cs typeface="Arial" panose="020B0604020202020204" pitchFamily="34" charset="0"/>
              </a:defRPr>
            </a:lvl1pPr>
          </a:lstStyle>
          <a:p>
            <a:r>
              <a:rPr lang="en-US" altLang="zh-CN" dirty="0"/>
              <a:t>LSE</a:t>
            </a:r>
            <a:r>
              <a:rPr lang="zh-CN" altLang="en-US" dirty="0"/>
              <a:t> </a:t>
            </a:r>
            <a:r>
              <a:rPr lang="en-US" altLang="zh-CN" dirty="0"/>
              <a:t>Health</a:t>
            </a:r>
            <a:endParaRPr lang="en-US" dirty="0"/>
          </a:p>
        </p:txBody>
      </p:sp>
    </p:spTree>
    <p:extLst>
      <p:ext uri="{BB962C8B-B14F-4D97-AF65-F5344CB8AC3E}">
        <p14:creationId xmlns:p14="http://schemas.microsoft.com/office/powerpoint/2010/main" val="3982910725"/>
      </p:ext>
    </p:extLst>
  </p:cSld>
  <p:clrMapOvr>
    <a:masterClrMapping/>
  </p:clrMapOvr>
  <p:extLst>
    <p:ext uri="{DCECCB84-F9BA-43D5-87BE-67443E8EF086}">
      <p15:sldGuideLst xmlns:p15="http://schemas.microsoft.com/office/powerpoint/2012/main">
        <p15:guide id="1" orient="horz" pos="157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Title Slid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7EFDD48-2EB0-DA42-85CE-9FCABB38B404}"/>
              </a:ext>
            </a:extLst>
          </p:cNvPr>
          <p:cNvPicPr>
            <a:picLocks noChangeAspect="1"/>
          </p:cNvPicPr>
          <p:nvPr userDrawn="1"/>
        </p:nvPicPr>
        <p:blipFill>
          <a:blip r:embed="rId2"/>
          <a:stretch>
            <a:fillRect/>
          </a:stretch>
        </p:blipFill>
        <p:spPr>
          <a:xfrm>
            <a:off x="-1" y="0"/>
            <a:ext cx="12192000" cy="6858000"/>
          </a:xfrm>
          <a:prstGeom prst="rect">
            <a:avLst/>
          </a:prstGeom>
        </p:spPr>
      </p:pic>
      <p:sp>
        <p:nvSpPr>
          <p:cNvPr id="2" name="Title 1">
            <a:extLst>
              <a:ext uri="{FF2B5EF4-FFF2-40B4-BE49-F238E27FC236}">
                <a16:creationId xmlns:a16="http://schemas.microsoft.com/office/drawing/2014/main" id="{8B37763B-0B43-0E45-B9C5-E0D3214E35BD}"/>
              </a:ext>
            </a:extLst>
          </p:cNvPr>
          <p:cNvSpPr>
            <a:spLocks noGrp="1"/>
          </p:cNvSpPr>
          <p:nvPr>
            <p:ph type="ctrTitle" hasCustomPrompt="1"/>
          </p:nvPr>
        </p:nvSpPr>
        <p:spPr>
          <a:xfrm>
            <a:off x="1019175" y="1304925"/>
            <a:ext cx="10153650" cy="1214157"/>
          </a:xfrm>
          <a:prstGeom prst="rect">
            <a:avLst/>
          </a:prstGeom>
        </p:spPr>
        <p:txBody>
          <a:bodyPr lIns="90000" tIns="0" rIns="0" bIns="0" anchor="b" anchorCtr="0"/>
          <a:lstStyle>
            <a:lvl1pPr algn="l">
              <a:defRPr sz="4400" b="1" i="0">
                <a:solidFill>
                  <a:schemeClr val="bg1"/>
                </a:solidFill>
                <a:latin typeface="Arial" panose="020B0604020202020204" pitchFamily="34" charset="0"/>
                <a:ea typeface="Roboto" pitchFamily="2" charset="0"/>
                <a:cs typeface="Arial" panose="020B0604020202020204" pitchFamily="34" charset="0"/>
              </a:defRPr>
            </a:lvl1pPr>
          </a:lstStyle>
          <a:p>
            <a:r>
              <a:rPr lang="en-US" dirty="0"/>
              <a:t>Title of presentation 44pt</a:t>
            </a:r>
          </a:p>
        </p:txBody>
      </p:sp>
      <p:sp>
        <p:nvSpPr>
          <p:cNvPr id="3" name="Subtitle 2">
            <a:extLst>
              <a:ext uri="{FF2B5EF4-FFF2-40B4-BE49-F238E27FC236}">
                <a16:creationId xmlns:a16="http://schemas.microsoft.com/office/drawing/2014/main" id="{A8BC36FD-DB34-7648-85FD-29A688F859A9}"/>
              </a:ext>
            </a:extLst>
          </p:cNvPr>
          <p:cNvSpPr>
            <a:spLocks noGrp="1"/>
          </p:cNvSpPr>
          <p:nvPr>
            <p:ph type="subTitle" idx="1" hasCustomPrompt="1"/>
          </p:nvPr>
        </p:nvSpPr>
        <p:spPr>
          <a:xfrm>
            <a:off x="1019175" y="2715077"/>
            <a:ext cx="10153649" cy="468157"/>
          </a:xfrm>
          <a:prstGeom prst="rect">
            <a:avLst/>
          </a:prstGeom>
        </p:spPr>
        <p:txBody>
          <a:bodyPr/>
          <a:lstStyle>
            <a:lvl1pPr marL="0" indent="0" algn="l">
              <a:buNone/>
              <a:defRPr sz="2400" b="0" i="0" cap="all" baseline="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24pt</a:t>
            </a:r>
            <a:endParaRPr lang="en-GB" dirty="0">
              <a:effectLst/>
              <a:latin typeface="Roboto" pitchFamily="2" charset="0"/>
            </a:endParaRPr>
          </a:p>
        </p:txBody>
      </p:sp>
      <p:sp>
        <p:nvSpPr>
          <p:cNvPr id="11" name="Text Placeholder 10">
            <a:extLst>
              <a:ext uri="{FF2B5EF4-FFF2-40B4-BE49-F238E27FC236}">
                <a16:creationId xmlns:a16="http://schemas.microsoft.com/office/drawing/2014/main" id="{87796A85-71B9-CF44-9C76-57621DE3D92E}"/>
              </a:ext>
            </a:extLst>
          </p:cNvPr>
          <p:cNvSpPr>
            <a:spLocks noGrp="1"/>
          </p:cNvSpPr>
          <p:nvPr>
            <p:ph type="body" sz="quarter" idx="10" hasCustomPrompt="1"/>
          </p:nvPr>
        </p:nvSpPr>
        <p:spPr>
          <a:xfrm>
            <a:off x="1019175" y="3594316"/>
            <a:ext cx="10153649" cy="2092381"/>
          </a:xfrm>
          <a:prstGeom prst="rect">
            <a:avLst/>
          </a:prstGeom>
        </p:spPr>
        <p:txBody>
          <a:bodyPr>
            <a:noAutofit/>
          </a:bodyPr>
          <a:lstStyle>
            <a:lvl1pPr marL="0" marR="0" indent="0" algn="l" defTabSz="685800" rtl="0" eaLnBrk="1" fontAlgn="auto" latinLnBrk="0" hangingPunct="1">
              <a:lnSpc>
                <a:spcPts val="1800"/>
              </a:lnSpc>
              <a:spcBef>
                <a:spcPts val="450"/>
              </a:spcBef>
              <a:spcAft>
                <a:spcPts val="0"/>
              </a:spcAft>
              <a:buClr>
                <a:srgbClr val="FF0000"/>
              </a:buClr>
              <a:buSzPct val="110000"/>
              <a:buFontTx/>
              <a:buNone/>
              <a:tabLst/>
              <a:defRPr sz="1800" b="0" i="0" baseline="0">
                <a:solidFill>
                  <a:schemeClr val="bg1"/>
                </a:solidFill>
                <a:latin typeface="Arial" panose="020B0604020202020204" pitchFamily="34" charset="0"/>
                <a:cs typeface="Arial" panose="020B0604020202020204" pitchFamily="34" charset="0"/>
              </a:defRPr>
            </a:lvl1pPr>
            <a:lvl2pPr marL="0" marR="0" indent="0" algn="l" defTabSz="914400" rtl="0" eaLnBrk="1" fontAlgn="auto" latinLnBrk="0" hangingPunct="1">
              <a:lnSpc>
                <a:spcPct val="90000"/>
              </a:lnSpc>
              <a:spcBef>
                <a:spcPts val="500"/>
              </a:spcBef>
              <a:spcAft>
                <a:spcPts val="0"/>
              </a:spcAft>
              <a:buClr>
                <a:srgbClr val="FF0000"/>
              </a:buClr>
              <a:buSzPct val="110000"/>
              <a:buFontTx/>
              <a:buNone/>
              <a:tabLst/>
              <a:defRPr sz="1600"/>
            </a:lvl2pPr>
          </a:lstStyle>
          <a:p>
            <a:pPr marL="0" marR="0" lvl="0" indent="0" algn="l" defTabSz="685800" rtl="0" eaLnBrk="1" fontAlgn="auto" latinLnBrk="0" hangingPunct="1">
              <a:lnSpc>
                <a:spcPts val="1800"/>
              </a:lnSpc>
              <a:spcBef>
                <a:spcPts val="450"/>
              </a:spcBef>
              <a:spcAft>
                <a:spcPts val="0"/>
              </a:spcAft>
              <a:buClr>
                <a:srgbClr val="FF0000"/>
              </a:buClr>
              <a:buSzPct val="110000"/>
              <a:buFontTx/>
              <a:buNone/>
              <a:tabLst/>
              <a:defRPr/>
            </a:pPr>
            <a:r>
              <a:rPr lang="en-GB" sz="1600" b="0" i="0" dirty="0">
                <a:effectLst/>
                <a:latin typeface="Arial" panose="020B0604020202020204" pitchFamily="34" charset="0"/>
                <a:cs typeface="Arial" panose="020B0604020202020204" pitchFamily="34" charset="0"/>
              </a:rPr>
              <a:t>Speakers: [Title </a:t>
            </a:r>
            <a:r>
              <a:rPr lang="en-GB" sz="1600" b="0" i="0" dirty="0" err="1">
                <a:effectLst/>
                <a:latin typeface="Arial" panose="020B0604020202020204" pitchFamily="34" charset="0"/>
                <a:cs typeface="Arial" panose="020B0604020202020204" pitchFamily="34" charset="0"/>
              </a:rPr>
              <a:t>Forname</a:t>
            </a:r>
            <a:r>
              <a:rPr lang="en-GB" sz="1600" b="0" i="0" dirty="0">
                <a:effectLst/>
                <a:latin typeface="Arial" panose="020B0604020202020204" pitchFamily="34" charset="0"/>
                <a:cs typeface="Arial" panose="020B0604020202020204" pitchFamily="34" charset="0"/>
              </a:rPr>
              <a:t> Surname], [Department], [LSE] or [Institution]</a:t>
            </a:r>
          </a:p>
          <a:p>
            <a:pPr marL="0" marR="0" lvl="0" indent="0" algn="l" defTabSz="685800" rtl="0" eaLnBrk="1" fontAlgn="auto" latinLnBrk="0" hangingPunct="1">
              <a:lnSpc>
                <a:spcPts val="1800"/>
              </a:lnSpc>
              <a:spcBef>
                <a:spcPts val="450"/>
              </a:spcBef>
              <a:spcAft>
                <a:spcPts val="0"/>
              </a:spcAft>
              <a:buClr>
                <a:srgbClr val="FF0000"/>
              </a:buClr>
              <a:buSzPct val="110000"/>
              <a:buFontTx/>
              <a:buNone/>
              <a:tabLst/>
              <a:defRPr/>
            </a:pPr>
            <a:endParaRPr lang="en-GB" sz="1600" b="0" i="0" dirty="0">
              <a:effectLst/>
              <a:latin typeface="Arial" panose="020B0604020202020204" pitchFamily="34" charset="0"/>
              <a:cs typeface="Arial" panose="020B0604020202020204" pitchFamily="34" charset="0"/>
            </a:endParaRPr>
          </a:p>
          <a:p>
            <a:pPr marL="0" marR="0" lvl="0" indent="0" algn="l" defTabSz="685800" rtl="0" eaLnBrk="1" fontAlgn="auto" latinLnBrk="0" hangingPunct="1">
              <a:lnSpc>
                <a:spcPts val="1800"/>
              </a:lnSpc>
              <a:spcBef>
                <a:spcPts val="450"/>
              </a:spcBef>
              <a:spcAft>
                <a:spcPts val="0"/>
              </a:spcAft>
              <a:buClr>
                <a:srgbClr val="FF0000"/>
              </a:buClr>
              <a:buSzPct val="110000"/>
              <a:buFontTx/>
              <a:buNone/>
              <a:tabLst/>
              <a:defRPr/>
            </a:pPr>
            <a:r>
              <a:rPr lang="en-GB" sz="1600" b="0" i="0" dirty="0">
                <a:effectLst/>
                <a:latin typeface="Arial" panose="020B0604020202020204" pitchFamily="34" charset="0"/>
                <a:cs typeface="Arial" panose="020B0604020202020204" pitchFamily="34" charset="0"/>
              </a:rPr>
              <a:t>Chair:        [Title </a:t>
            </a:r>
            <a:r>
              <a:rPr lang="en-GB" sz="1600" b="0" i="0" dirty="0" err="1">
                <a:effectLst/>
                <a:latin typeface="Arial" panose="020B0604020202020204" pitchFamily="34" charset="0"/>
                <a:cs typeface="Arial" panose="020B0604020202020204" pitchFamily="34" charset="0"/>
              </a:rPr>
              <a:t>Forname</a:t>
            </a:r>
            <a:r>
              <a:rPr lang="en-GB" sz="1600" b="0" i="0" dirty="0">
                <a:effectLst/>
                <a:latin typeface="Arial" panose="020B0604020202020204" pitchFamily="34" charset="0"/>
                <a:cs typeface="Arial" panose="020B0604020202020204" pitchFamily="34" charset="0"/>
              </a:rPr>
              <a:t> Surname], [Department], [LSE] or [Institution]</a:t>
            </a:r>
          </a:p>
        </p:txBody>
      </p:sp>
      <p:sp>
        <p:nvSpPr>
          <p:cNvPr id="10" name="Rectangle 9">
            <a:extLst>
              <a:ext uri="{FF2B5EF4-FFF2-40B4-BE49-F238E27FC236}">
                <a16:creationId xmlns:a16="http://schemas.microsoft.com/office/drawing/2014/main" id="{C9D0E310-A04E-A34E-88EC-C4D17A077D02}"/>
              </a:ext>
            </a:extLst>
          </p:cNvPr>
          <p:cNvSpPr/>
          <p:nvPr userDrawn="1"/>
        </p:nvSpPr>
        <p:spPr>
          <a:xfrm>
            <a:off x="11709782" y="6378957"/>
            <a:ext cx="110743" cy="1107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Roboto Regular" pitchFamily="2" charset="0"/>
            </a:endParaRPr>
          </a:p>
        </p:txBody>
      </p:sp>
      <p:sp>
        <p:nvSpPr>
          <p:cNvPr id="14" name="Text Placeholder 18">
            <a:extLst>
              <a:ext uri="{FF2B5EF4-FFF2-40B4-BE49-F238E27FC236}">
                <a16:creationId xmlns:a16="http://schemas.microsoft.com/office/drawing/2014/main" id="{5D3D289E-1295-DD41-8795-64E722CF25AF}"/>
              </a:ext>
            </a:extLst>
          </p:cNvPr>
          <p:cNvSpPr>
            <a:spLocks noGrp="1"/>
          </p:cNvSpPr>
          <p:nvPr>
            <p:ph type="body" sz="quarter" idx="15" hasCustomPrompt="1"/>
          </p:nvPr>
        </p:nvSpPr>
        <p:spPr>
          <a:xfrm>
            <a:off x="6095999" y="6195415"/>
            <a:ext cx="5613783" cy="440057"/>
          </a:xfrm>
        </p:spPr>
        <p:txBody>
          <a:bodyPr anchor="ctr">
            <a:normAutofit/>
          </a:bodyPr>
          <a:lstStyle>
            <a:lvl1pPr algn="r">
              <a:defRPr lang="en-GB" sz="2000" b="0" i="0" kern="1200" baseline="0" dirty="0">
                <a:solidFill>
                  <a:schemeClr val="bg1"/>
                </a:solidFill>
                <a:effectLst/>
                <a:latin typeface="Arial" panose="020B0604020202020204" pitchFamily="34" charset="0"/>
                <a:cs typeface="Arial" panose="020B0604020202020204" pitchFamily="34" charset="0"/>
              </a:defRPr>
            </a:lvl1pPr>
          </a:lstStyle>
          <a:p>
            <a:pPr algn="r"/>
            <a:r>
              <a:rPr lang="en-GB" sz="1800" b="0" i="0" kern="1200" baseline="0" dirty="0">
                <a:solidFill>
                  <a:schemeClr val="bg1"/>
                </a:solidFill>
                <a:effectLst/>
                <a:latin typeface="Arial" panose="020B0604020202020204" pitchFamily="34" charset="0"/>
                <a:ea typeface="+mn-ea"/>
                <a:cs typeface="Arial" panose="020B0604020202020204" pitchFamily="34" charset="0"/>
              </a:rPr>
              <a:t>Department/Institute/Centre name</a:t>
            </a:r>
            <a:endParaRPr lang="en-GB" sz="1800" b="0" i="0" kern="1200" baseline="0" dirty="0">
              <a:solidFill>
                <a:schemeClr val="bg1"/>
              </a:solidFill>
              <a:effectLst/>
              <a:latin typeface="Roboto Regular" pitchFamily="2" charset="0"/>
              <a:ea typeface="+mn-ea"/>
              <a:cs typeface="+mn-cs"/>
            </a:endParaRPr>
          </a:p>
        </p:txBody>
      </p:sp>
      <p:sp>
        <p:nvSpPr>
          <p:cNvPr id="20" name="Text Placeholder 12">
            <a:extLst>
              <a:ext uri="{FF2B5EF4-FFF2-40B4-BE49-F238E27FC236}">
                <a16:creationId xmlns:a16="http://schemas.microsoft.com/office/drawing/2014/main" id="{C99EFFEF-85B3-5F45-B56E-6A6484C24D56}"/>
              </a:ext>
            </a:extLst>
          </p:cNvPr>
          <p:cNvSpPr>
            <a:spLocks noGrp="1"/>
          </p:cNvSpPr>
          <p:nvPr>
            <p:ph type="body" sz="quarter" idx="17" hasCustomPrompt="1"/>
          </p:nvPr>
        </p:nvSpPr>
        <p:spPr>
          <a:xfrm>
            <a:off x="315679" y="5884844"/>
            <a:ext cx="3236154" cy="279440"/>
          </a:xfrm>
        </p:spPr>
        <p:txBody>
          <a:bodyPr lIns="0" tIns="0" rIns="0" bIns="0">
            <a:normAutofit/>
          </a:bodyPr>
          <a:lstStyle>
            <a:lvl1pPr>
              <a:defRPr sz="1500" b="1" i="0">
                <a:solidFill>
                  <a:schemeClr val="bg1"/>
                </a:solidFill>
                <a:latin typeface="Arial" panose="020B0604020202020204" pitchFamily="34" charset="0"/>
                <a:ea typeface="Roboto" pitchFamily="2" charset="0"/>
                <a:cs typeface="Arial" panose="020B0604020202020204" pitchFamily="34" charset="0"/>
              </a:defRPr>
            </a:lvl1pPr>
          </a:lstStyle>
          <a:p>
            <a:pPr lvl="0"/>
            <a:r>
              <a:rPr lang="en-US" dirty="0" err="1"/>
              <a:t>lse.ac.uk</a:t>
            </a:r>
            <a:r>
              <a:rPr lang="en-US" dirty="0"/>
              <a:t>/department</a:t>
            </a:r>
          </a:p>
        </p:txBody>
      </p:sp>
      <p:sp>
        <p:nvSpPr>
          <p:cNvPr id="21" name="Text Placeholder 12">
            <a:extLst>
              <a:ext uri="{FF2B5EF4-FFF2-40B4-BE49-F238E27FC236}">
                <a16:creationId xmlns:a16="http://schemas.microsoft.com/office/drawing/2014/main" id="{7812B670-204B-F94A-9B0C-0085E2493751}"/>
              </a:ext>
            </a:extLst>
          </p:cNvPr>
          <p:cNvSpPr>
            <a:spLocks noGrp="1"/>
          </p:cNvSpPr>
          <p:nvPr>
            <p:ph type="body" sz="quarter" idx="19" hasCustomPrompt="1"/>
          </p:nvPr>
        </p:nvSpPr>
        <p:spPr>
          <a:xfrm>
            <a:off x="304800" y="6171945"/>
            <a:ext cx="3236259" cy="243170"/>
          </a:xfrm>
        </p:spPr>
        <p:txBody>
          <a:bodyPr lIns="0" tIns="0" rIns="0" bIns="0">
            <a:normAutofit/>
          </a:bodyPr>
          <a:lstStyle>
            <a:lvl1pPr>
              <a:defRPr sz="1100" b="0" i="0">
                <a:solidFill>
                  <a:schemeClr val="bg1"/>
                </a:solidFill>
                <a:latin typeface="Arial" panose="020B0604020202020204" pitchFamily="34" charset="0"/>
                <a:ea typeface="Roboto" pitchFamily="2" charset="0"/>
                <a:cs typeface="Arial" panose="020B0604020202020204" pitchFamily="34" charset="0"/>
              </a:defRPr>
            </a:lvl1pPr>
          </a:lstStyle>
          <a:p>
            <a:pPr lvl="0"/>
            <a:r>
              <a:rPr lang="en-US" dirty="0"/>
              <a:t>@LSE/</a:t>
            </a:r>
          </a:p>
        </p:txBody>
      </p:sp>
      <p:pic>
        <p:nvPicPr>
          <p:cNvPr id="22" name="Picture 21">
            <a:extLst>
              <a:ext uri="{FF2B5EF4-FFF2-40B4-BE49-F238E27FC236}">
                <a16:creationId xmlns:a16="http://schemas.microsoft.com/office/drawing/2014/main" id="{F40A5A3C-8E25-7140-BCB2-A4DD67860326}"/>
              </a:ext>
            </a:extLst>
          </p:cNvPr>
          <p:cNvPicPr>
            <a:picLocks noChangeAspect="1"/>
          </p:cNvPicPr>
          <p:nvPr userDrawn="1"/>
        </p:nvPicPr>
        <p:blipFill>
          <a:blip r:embed="rId3"/>
          <a:stretch>
            <a:fillRect/>
          </a:stretch>
        </p:blipFill>
        <p:spPr>
          <a:xfrm>
            <a:off x="300038" y="6426199"/>
            <a:ext cx="198728" cy="146431"/>
          </a:xfrm>
          <a:prstGeom prst="rect">
            <a:avLst/>
          </a:prstGeom>
        </p:spPr>
      </p:pic>
      <p:pic>
        <p:nvPicPr>
          <p:cNvPr id="23" name="Picture 22">
            <a:extLst>
              <a:ext uri="{FF2B5EF4-FFF2-40B4-BE49-F238E27FC236}">
                <a16:creationId xmlns:a16="http://schemas.microsoft.com/office/drawing/2014/main" id="{91D37497-7392-1D4D-A28F-2971B2E37682}"/>
              </a:ext>
            </a:extLst>
          </p:cNvPr>
          <p:cNvPicPr>
            <a:picLocks noChangeAspect="1"/>
          </p:cNvPicPr>
          <p:nvPr userDrawn="1"/>
        </p:nvPicPr>
        <p:blipFill>
          <a:blip r:embed="rId4"/>
          <a:stretch>
            <a:fillRect/>
          </a:stretch>
        </p:blipFill>
        <p:spPr>
          <a:xfrm>
            <a:off x="507404" y="6426199"/>
            <a:ext cx="211802" cy="146431"/>
          </a:xfrm>
          <a:prstGeom prst="rect">
            <a:avLst/>
          </a:prstGeom>
        </p:spPr>
      </p:pic>
      <p:pic>
        <p:nvPicPr>
          <p:cNvPr id="24" name="Picture 23">
            <a:extLst>
              <a:ext uri="{FF2B5EF4-FFF2-40B4-BE49-F238E27FC236}">
                <a16:creationId xmlns:a16="http://schemas.microsoft.com/office/drawing/2014/main" id="{65382166-9CA7-1844-BFE8-1FB02C472CAB}"/>
              </a:ext>
            </a:extLst>
          </p:cNvPr>
          <p:cNvPicPr>
            <a:picLocks noChangeAspect="1"/>
          </p:cNvPicPr>
          <p:nvPr userDrawn="1"/>
        </p:nvPicPr>
        <p:blipFill>
          <a:blip r:embed="rId5"/>
          <a:stretch>
            <a:fillRect/>
          </a:stretch>
        </p:blipFill>
        <p:spPr>
          <a:xfrm>
            <a:off x="718226" y="6426199"/>
            <a:ext cx="222262" cy="146431"/>
          </a:xfrm>
          <a:prstGeom prst="rect">
            <a:avLst/>
          </a:prstGeom>
        </p:spPr>
      </p:pic>
      <p:pic>
        <p:nvPicPr>
          <p:cNvPr id="25" name="Picture 24">
            <a:extLst>
              <a:ext uri="{FF2B5EF4-FFF2-40B4-BE49-F238E27FC236}">
                <a16:creationId xmlns:a16="http://schemas.microsoft.com/office/drawing/2014/main" id="{3B0996F6-B6E6-D045-ABCD-53F9614A8297}"/>
              </a:ext>
            </a:extLst>
          </p:cNvPr>
          <p:cNvPicPr>
            <a:picLocks noChangeAspect="1"/>
          </p:cNvPicPr>
          <p:nvPr userDrawn="1"/>
        </p:nvPicPr>
        <p:blipFill>
          <a:blip r:embed="rId6"/>
          <a:stretch>
            <a:fillRect/>
          </a:stretch>
        </p:blipFill>
        <p:spPr>
          <a:xfrm>
            <a:off x="923637" y="6426348"/>
            <a:ext cx="245795" cy="146431"/>
          </a:xfrm>
          <a:prstGeom prst="rect">
            <a:avLst/>
          </a:prstGeom>
        </p:spPr>
      </p:pic>
    </p:spTree>
    <p:extLst>
      <p:ext uri="{BB962C8B-B14F-4D97-AF65-F5344CB8AC3E}">
        <p14:creationId xmlns:p14="http://schemas.microsoft.com/office/powerpoint/2010/main" val="1827637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1">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ECD6F0D-2556-034A-973E-93D486D59CF4}"/>
              </a:ext>
            </a:extLst>
          </p:cNvPr>
          <p:cNvSpPr>
            <a:spLocks noGrp="1"/>
          </p:cNvSpPr>
          <p:nvPr>
            <p:ph type="title"/>
          </p:nvPr>
        </p:nvSpPr>
        <p:spPr>
          <a:xfrm>
            <a:off x="838200" y="787180"/>
            <a:ext cx="10515600" cy="620202"/>
          </a:xfrm>
          <a:prstGeom prst="rect">
            <a:avLst/>
          </a:prstGeom>
        </p:spPr>
        <p:txBody>
          <a:bodyPr/>
          <a:lstStyle>
            <a:lvl1pPr>
              <a:defRPr baseline="0">
                <a:solidFill>
                  <a:schemeClr val="bg2">
                    <a:lumMod val="50000"/>
                  </a:schemeClr>
                </a:solidFill>
              </a:defRPr>
            </a:lvl1pPr>
          </a:lstStyle>
          <a:p>
            <a:r>
              <a:rPr lang="en-US" dirty="0"/>
              <a:t>Click to edit Master title style</a:t>
            </a:r>
          </a:p>
        </p:txBody>
      </p:sp>
      <p:sp>
        <p:nvSpPr>
          <p:cNvPr id="12" name="Text Placeholder 11">
            <a:extLst>
              <a:ext uri="{FF2B5EF4-FFF2-40B4-BE49-F238E27FC236}">
                <a16:creationId xmlns:a16="http://schemas.microsoft.com/office/drawing/2014/main" id="{93504DB4-746B-E749-A0E3-B97103A9D31A}"/>
              </a:ext>
            </a:extLst>
          </p:cNvPr>
          <p:cNvSpPr>
            <a:spLocks noGrp="1"/>
          </p:cNvSpPr>
          <p:nvPr>
            <p:ph type="body" sz="quarter" idx="12"/>
          </p:nvPr>
        </p:nvSpPr>
        <p:spPr>
          <a:xfrm>
            <a:off x="838200" y="1527175"/>
            <a:ext cx="10515600" cy="41571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47DBB397-9D3C-734E-A021-677341C2E952}"/>
              </a:ext>
            </a:extLst>
          </p:cNvPr>
          <p:cNvSpPr/>
          <p:nvPr userDrawn="1"/>
        </p:nvSpPr>
        <p:spPr>
          <a:xfrm>
            <a:off x="0" y="6023728"/>
            <a:ext cx="12192000" cy="8342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10202506-E198-D743-98C7-84C599116F0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1147" y="6052732"/>
            <a:ext cx="1742115" cy="805268"/>
          </a:xfrm>
          <a:prstGeom prst="rect">
            <a:avLst/>
          </a:prstGeom>
        </p:spPr>
      </p:pic>
    </p:spTree>
    <p:extLst>
      <p:ext uri="{BB962C8B-B14F-4D97-AF65-F5344CB8AC3E}">
        <p14:creationId xmlns:p14="http://schemas.microsoft.com/office/powerpoint/2010/main" val="21113835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E40CCB8-576B-C842-93E9-EFF84B76196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B37763B-0B43-0E45-B9C5-E0D3214E35BD}"/>
              </a:ext>
            </a:extLst>
          </p:cNvPr>
          <p:cNvSpPr>
            <a:spLocks noGrp="1"/>
          </p:cNvSpPr>
          <p:nvPr>
            <p:ph type="ctrTitle" hasCustomPrompt="1"/>
          </p:nvPr>
        </p:nvSpPr>
        <p:spPr>
          <a:xfrm>
            <a:off x="1019175" y="1304925"/>
            <a:ext cx="10153650" cy="1214157"/>
          </a:xfrm>
          <a:prstGeom prst="rect">
            <a:avLst/>
          </a:prstGeom>
        </p:spPr>
        <p:txBody>
          <a:bodyPr lIns="90000" tIns="0" rIns="0" bIns="0" anchor="b" anchorCtr="0"/>
          <a:lstStyle>
            <a:lvl1pPr algn="l">
              <a:defRPr sz="4400" b="1" i="0">
                <a:solidFill>
                  <a:schemeClr val="bg1"/>
                </a:solidFill>
                <a:latin typeface="Arial" panose="020B0604020202020204" pitchFamily="34" charset="0"/>
                <a:ea typeface="Roboto" pitchFamily="2" charset="0"/>
                <a:cs typeface="Arial" panose="020B0604020202020204" pitchFamily="34" charset="0"/>
              </a:defRPr>
            </a:lvl1pPr>
          </a:lstStyle>
          <a:p>
            <a:r>
              <a:rPr lang="en-US" dirty="0"/>
              <a:t>Title of presentation 44pt</a:t>
            </a:r>
          </a:p>
        </p:txBody>
      </p:sp>
      <p:sp>
        <p:nvSpPr>
          <p:cNvPr id="3" name="Subtitle 2">
            <a:extLst>
              <a:ext uri="{FF2B5EF4-FFF2-40B4-BE49-F238E27FC236}">
                <a16:creationId xmlns:a16="http://schemas.microsoft.com/office/drawing/2014/main" id="{A8BC36FD-DB34-7648-85FD-29A688F859A9}"/>
              </a:ext>
            </a:extLst>
          </p:cNvPr>
          <p:cNvSpPr>
            <a:spLocks noGrp="1"/>
          </p:cNvSpPr>
          <p:nvPr>
            <p:ph type="subTitle" idx="1" hasCustomPrompt="1"/>
          </p:nvPr>
        </p:nvSpPr>
        <p:spPr>
          <a:xfrm>
            <a:off x="1019175" y="2715077"/>
            <a:ext cx="10153649" cy="468157"/>
          </a:xfrm>
          <a:prstGeom prst="rect">
            <a:avLst/>
          </a:prstGeom>
        </p:spPr>
        <p:txBody>
          <a:bodyPr/>
          <a:lstStyle>
            <a:lvl1pPr marL="0" indent="0" algn="l">
              <a:buNone/>
              <a:defRPr sz="2400" b="0" i="0" cap="all" baseline="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24pt</a:t>
            </a:r>
            <a:endParaRPr lang="en-GB" dirty="0">
              <a:effectLst/>
              <a:latin typeface="Roboto" pitchFamily="2" charset="0"/>
            </a:endParaRPr>
          </a:p>
        </p:txBody>
      </p:sp>
      <p:sp>
        <p:nvSpPr>
          <p:cNvPr id="11" name="Text Placeholder 10">
            <a:extLst>
              <a:ext uri="{FF2B5EF4-FFF2-40B4-BE49-F238E27FC236}">
                <a16:creationId xmlns:a16="http://schemas.microsoft.com/office/drawing/2014/main" id="{87796A85-71B9-CF44-9C76-57621DE3D92E}"/>
              </a:ext>
            </a:extLst>
          </p:cNvPr>
          <p:cNvSpPr>
            <a:spLocks noGrp="1"/>
          </p:cNvSpPr>
          <p:nvPr>
            <p:ph type="body" sz="quarter" idx="10" hasCustomPrompt="1"/>
          </p:nvPr>
        </p:nvSpPr>
        <p:spPr>
          <a:xfrm>
            <a:off x="1019175" y="3594316"/>
            <a:ext cx="10153649" cy="2092381"/>
          </a:xfrm>
          <a:prstGeom prst="rect">
            <a:avLst/>
          </a:prstGeom>
        </p:spPr>
        <p:txBody>
          <a:bodyPr>
            <a:noAutofit/>
          </a:bodyPr>
          <a:lstStyle>
            <a:lvl1pPr marL="0" marR="0" indent="0" algn="l" defTabSz="685800" rtl="0" eaLnBrk="1" fontAlgn="auto" latinLnBrk="0" hangingPunct="1">
              <a:lnSpc>
                <a:spcPts val="1800"/>
              </a:lnSpc>
              <a:spcBef>
                <a:spcPts val="450"/>
              </a:spcBef>
              <a:spcAft>
                <a:spcPts val="0"/>
              </a:spcAft>
              <a:buClr>
                <a:srgbClr val="FF0000"/>
              </a:buClr>
              <a:buSzPct val="110000"/>
              <a:buFontTx/>
              <a:buNone/>
              <a:tabLst/>
              <a:defRPr sz="1800" baseline="0">
                <a:solidFill>
                  <a:schemeClr val="bg1"/>
                </a:solidFill>
              </a:defRPr>
            </a:lvl1pPr>
            <a:lvl2pPr marL="0" marR="0" indent="0" algn="l" defTabSz="914400" rtl="0" eaLnBrk="1" fontAlgn="auto" latinLnBrk="0" hangingPunct="1">
              <a:lnSpc>
                <a:spcPct val="90000"/>
              </a:lnSpc>
              <a:spcBef>
                <a:spcPts val="500"/>
              </a:spcBef>
              <a:spcAft>
                <a:spcPts val="0"/>
              </a:spcAft>
              <a:buClr>
                <a:srgbClr val="FF0000"/>
              </a:buClr>
              <a:buSzPct val="110000"/>
              <a:buFontTx/>
              <a:buNone/>
              <a:tabLst/>
              <a:defRPr sz="1600"/>
            </a:lvl2pPr>
          </a:lstStyle>
          <a:p>
            <a:pPr marL="0" marR="0" lvl="0" indent="0" algn="l" defTabSz="685800" rtl="0" eaLnBrk="1" fontAlgn="auto" latinLnBrk="0" hangingPunct="1">
              <a:lnSpc>
                <a:spcPts val="1800"/>
              </a:lnSpc>
              <a:spcBef>
                <a:spcPts val="450"/>
              </a:spcBef>
              <a:spcAft>
                <a:spcPts val="0"/>
              </a:spcAft>
              <a:buClr>
                <a:srgbClr val="FF0000"/>
              </a:buClr>
              <a:buSzPct val="110000"/>
              <a:buFontTx/>
              <a:buNone/>
              <a:tabLst/>
              <a:defRPr/>
            </a:pPr>
            <a:r>
              <a:rPr lang="en-GB" sz="1600" b="0" i="0" dirty="0">
                <a:effectLst/>
                <a:latin typeface="Arial" panose="020B0604020202020204" pitchFamily="34" charset="0"/>
                <a:cs typeface="Arial" panose="020B0604020202020204" pitchFamily="34" charset="0"/>
              </a:rPr>
              <a:t>Speakers: [Title </a:t>
            </a:r>
            <a:r>
              <a:rPr lang="en-GB" sz="1600" b="0" i="0" dirty="0" err="1">
                <a:effectLst/>
                <a:latin typeface="Arial" panose="020B0604020202020204" pitchFamily="34" charset="0"/>
                <a:cs typeface="Arial" panose="020B0604020202020204" pitchFamily="34" charset="0"/>
              </a:rPr>
              <a:t>Forname</a:t>
            </a:r>
            <a:r>
              <a:rPr lang="en-GB" sz="1600" b="0" i="0" dirty="0">
                <a:effectLst/>
                <a:latin typeface="Arial" panose="020B0604020202020204" pitchFamily="34" charset="0"/>
                <a:cs typeface="Arial" panose="020B0604020202020204" pitchFamily="34" charset="0"/>
              </a:rPr>
              <a:t> Surname], [Department], [LSE] or [Institution]</a:t>
            </a:r>
          </a:p>
          <a:p>
            <a:pPr marL="0" marR="0" lvl="0" indent="0" algn="l" defTabSz="685800" rtl="0" eaLnBrk="1" fontAlgn="auto" latinLnBrk="0" hangingPunct="1">
              <a:lnSpc>
                <a:spcPts val="1800"/>
              </a:lnSpc>
              <a:spcBef>
                <a:spcPts val="450"/>
              </a:spcBef>
              <a:spcAft>
                <a:spcPts val="0"/>
              </a:spcAft>
              <a:buClr>
                <a:srgbClr val="FF0000"/>
              </a:buClr>
              <a:buSzPct val="110000"/>
              <a:buFontTx/>
              <a:buNone/>
              <a:tabLst/>
              <a:defRPr/>
            </a:pPr>
            <a:endParaRPr lang="en-GB" sz="1600" b="0" i="0" dirty="0">
              <a:effectLst/>
              <a:latin typeface="Arial" panose="020B0604020202020204" pitchFamily="34" charset="0"/>
              <a:cs typeface="Arial" panose="020B0604020202020204" pitchFamily="34" charset="0"/>
            </a:endParaRPr>
          </a:p>
          <a:p>
            <a:pPr marL="0" marR="0" lvl="0" indent="0" algn="l" defTabSz="685800" rtl="0" eaLnBrk="1" fontAlgn="auto" latinLnBrk="0" hangingPunct="1">
              <a:lnSpc>
                <a:spcPts val="1800"/>
              </a:lnSpc>
              <a:spcBef>
                <a:spcPts val="450"/>
              </a:spcBef>
              <a:spcAft>
                <a:spcPts val="0"/>
              </a:spcAft>
              <a:buClr>
                <a:srgbClr val="FF0000"/>
              </a:buClr>
              <a:buSzPct val="110000"/>
              <a:buFontTx/>
              <a:buNone/>
              <a:tabLst/>
              <a:defRPr/>
            </a:pPr>
            <a:r>
              <a:rPr lang="en-GB" sz="1600" b="0" i="0" dirty="0">
                <a:effectLst/>
                <a:latin typeface="Arial" panose="020B0604020202020204" pitchFamily="34" charset="0"/>
                <a:cs typeface="Arial" panose="020B0604020202020204" pitchFamily="34" charset="0"/>
              </a:rPr>
              <a:t>Chair:        [Title </a:t>
            </a:r>
            <a:r>
              <a:rPr lang="en-GB" sz="1600" b="0" i="0" dirty="0" err="1">
                <a:effectLst/>
                <a:latin typeface="Arial" panose="020B0604020202020204" pitchFamily="34" charset="0"/>
                <a:cs typeface="Arial" panose="020B0604020202020204" pitchFamily="34" charset="0"/>
              </a:rPr>
              <a:t>Forname</a:t>
            </a:r>
            <a:r>
              <a:rPr lang="en-GB" sz="1600" b="0" i="0" dirty="0">
                <a:effectLst/>
                <a:latin typeface="Arial" panose="020B0604020202020204" pitchFamily="34" charset="0"/>
                <a:cs typeface="Arial" panose="020B0604020202020204" pitchFamily="34" charset="0"/>
              </a:rPr>
              <a:t> Surname], [Department], [LSE] or [Institution]</a:t>
            </a:r>
          </a:p>
        </p:txBody>
      </p:sp>
      <p:sp>
        <p:nvSpPr>
          <p:cNvPr id="10" name="Rectangle 9">
            <a:extLst>
              <a:ext uri="{FF2B5EF4-FFF2-40B4-BE49-F238E27FC236}">
                <a16:creationId xmlns:a16="http://schemas.microsoft.com/office/drawing/2014/main" id="{C9D0E310-A04E-A34E-88EC-C4D17A077D02}"/>
              </a:ext>
            </a:extLst>
          </p:cNvPr>
          <p:cNvSpPr/>
          <p:nvPr userDrawn="1"/>
        </p:nvSpPr>
        <p:spPr>
          <a:xfrm>
            <a:off x="11709782" y="6378957"/>
            <a:ext cx="110743" cy="1107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Roboto Regular" pitchFamily="2" charset="0"/>
            </a:endParaRPr>
          </a:p>
        </p:txBody>
      </p:sp>
      <p:sp>
        <p:nvSpPr>
          <p:cNvPr id="14" name="Text Placeholder 18">
            <a:extLst>
              <a:ext uri="{FF2B5EF4-FFF2-40B4-BE49-F238E27FC236}">
                <a16:creationId xmlns:a16="http://schemas.microsoft.com/office/drawing/2014/main" id="{C1746D9E-E234-F243-BE6C-816D81605C0B}"/>
              </a:ext>
            </a:extLst>
          </p:cNvPr>
          <p:cNvSpPr>
            <a:spLocks noGrp="1"/>
          </p:cNvSpPr>
          <p:nvPr>
            <p:ph type="body" sz="quarter" idx="15" hasCustomPrompt="1"/>
          </p:nvPr>
        </p:nvSpPr>
        <p:spPr>
          <a:xfrm>
            <a:off x="6095999" y="6195415"/>
            <a:ext cx="5613783" cy="440057"/>
          </a:xfrm>
        </p:spPr>
        <p:txBody>
          <a:bodyPr anchor="ctr">
            <a:normAutofit/>
          </a:bodyPr>
          <a:lstStyle>
            <a:lvl1pPr algn="r">
              <a:defRPr lang="en-GB" sz="2000" b="0" i="0" kern="1200" baseline="0" dirty="0">
                <a:solidFill>
                  <a:schemeClr val="bg1"/>
                </a:solidFill>
                <a:effectLst/>
                <a:latin typeface="Arial" panose="020B0604020202020204" pitchFamily="34" charset="0"/>
                <a:cs typeface="Arial" panose="020B0604020202020204" pitchFamily="34" charset="0"/>
              </a:defRPr>
            </a:lvl1pPr>
          </a:lstStyle>
          <a:p>
            <a:pPr algn="r"/>
            <a:r>
              <a:rPr lang="en-GB" sz="1800" b="0" i="0" kern="1200" baseline="0" dirty="0">
                <a:solidFill>
                  <a:schemeClr val="bg1"/>
                </a:solidFill>
                <a:effectLst/>
                <a:latin typeface="Arial" panose="020B0604020202020204" pitchFamily="34" charset="0"/>
                <a:ea typeface="+mn-ea"/>
                <a:cs typeface="Arial" panose="020B0604020202020204" pitchFamily="34" charset="0"/>
              </a:rPr>
              <a:t>Department/Institute/Centre name</a:t>
            </a:r>
            <a:endParaRPr lang="en-GB" sz="1800" b="0" i="0" kern="1200" baseline="0" dirty="0">
              <a:solidFill>
                <a:schemeClr val="bg1"/>
              </a:solidFill>
              <a:effectLst/>
              <a:latin typeface="Roboto Regular" pitchFamily="2" charset="0"/>
              <a:ea typeface="+mn-ea"/>
              <a:cs typeface="+mn-cs"/>
            </a:endParaRPr>
          </a:p>
        </p:txBody>
      </p:sp>
      <p:sp>
        <p:nvSpPr>
          <p:cNvPr id="19" name="Text Placeholder 12">
            <a:extLst>
              <a:ext uri="{FF2B5EF4-FFF2-40B4-BE49-F238E27FC236}">
                <a16:creationId xmlns:a16="http://schemas.microsoft.com/office/drawing/2014/main" id="{F3B172AA-099F-EC45-9311-620EB989275B}"/>
              </a:ext>
            </a:extLst>
          </p:cNvPr>
          <p:cNvSpPr>
            <a:spLocks noGrp="1"/>
          </p:cNvSpPr>
          <p:nvPr>
            <p:ph type="body" sz="quarter" idx="17" hasCustomPrompt="1"/>
          </p:nvPr>
        </p:nvSpPr>
        <p:spPr>
          <a:xfrm>
            <a:off x="315679" y="5884844"/>
            <a:ext cx="3236154" cy="279440"/>
          </a:xfrm>
        </p:spPr>
        <p:txBody>
          <a:bodyPr lIns="0" tIns="0" rIns="0" bIns="0">
            <a:normAutofit/>
          </a:bodyPr>
          <a:lstStyle>
            <a:lvl1pPr>
              <a:defRPr sz="1500" b="1" i="0">
                <a:solidFill>
                  <a:schemeClr val="bg1"/>
                </a:solidFill>
                <a:latin typeface="Arial" panose="020B0604020202020204" pitchFamily="34" charset="0"/>
                <a:ea typeface="Roboto" pitchFamily="2" charset="0"/>
                <a:cs typeface="Arial" panose="020B0604020202020204" pitchFamily="34" charset="0"/>
              </a:defRPr>
            </a:lvl1pPr>
          </a:lstStyle>
          <a:p>
            <a:pPr lvl="0"/>
            <a:r>
              <a:rPr lang="en-US" dirty="0" err="1"/>
              <a:t>lse.ac.uk</a:t>
            </a:r>
            <a:r>
              <a:rPr lang="en-US" dirty="0"/>
              <a:t>/department</a:t>
            </a:r>
          </a:p>
        </p:txBody>
      </p:sp>
      <p:sp>
        <p:nvSpPr>
          <p:cNvPr id="20" name="Text Placeholder 12">
            <a:extLst>
              <a:ext uri="{FF2B5EF4-FFF2-40B4-BE49-F238E27FC236}">
                <a16:creationId xmlns:a16="http://schemas.microsoft.com/office/drawing/2014/main" id="{A42F6519-B4BB-ED49-B546-2B3674FAF963}"/>
              </a:ext>
            </a:extLst>
          </p:cNvPr>
          <p:cNvSpPr>
            <a:spLocks noGrp="1"/>
          </p:cNvSpPr>
          <p:nvPr>
            <p:ph type="body" sz="quarter" idx="19" hasCustomPrompt="1"/>
          </p:nvPr>
        </p:nvSpPr>
        <p:spPr>
          <a:xfrm>
            <a:off x="304800" y="6171945"/>
            <a:ext cx="3236259" cy="243170"/>
          </a:xfrm>
        </p:spPr>
        <p:txBody>
          <a:bodyPr lIns="0" tIns="0" rIns="0" bIns="0">
            <a:normAutofit/>
          </a:bodyPr>
          <a:lstStyle>
            <a:lvl1pPr>
              <a:defRPr sz="1100" b="0" i="0">
                <a:solidFill>
                  <a:schemeClr val="bg1"/>
                </a:solidFill>
                <a:latin typeface="Arial" panose="020B0604020202020204" pitchFamily="34" charset="0"/>
                <a:ea typeface="Roboto" pitchFamily="2" charset="0"/>
                <a:cs typeface="Arial" panose="020B0604020202020204" pitchFamily="34" charset="0"/>
              </a:defRPr>
            </a:lvl1pPr>
          </a:lstStyle>
          <a:p>
            <a:pPr lvl="0"/>
            <a:r>
              <a:rPr lang="en-US" dirty="0"/>
              <a:t>@LSE/</a:t>
            </a:r>
          </a:p>
        </p:txBody>
      </p:sp>
      <p:pic>
        <p:nvPicPr>
          <p:cNvPr id="21" name="Picture 20">
            <a:extLst>
              <a:ext uri="{FF2B5EF4-FFF2-40B4-BE49-F238E27FC236}">
                <a16:creationId xmlns:a16="http://schemas.microsoft.com/office/drawing/2014/main" id="{DD3EAC51-EC80-4345-9539-5D6DBE607B4C}"/>
              </a:ext>
            </a:extLst>
          </p:cNvPr>
          <p:cNvPicPr>
            <a:picLocks noChangeAspect="1"/>
          </p:cNvPicPr>
          <p:nvPr userDrawn="1"/>
        </p:nvPicPr>
        <p:blipFill>
          <a:blip r:embed="rId3"/>
          <a:stretch>
            <a:fillRect/>
          </a:stretch>
        </p:blipFill>
        <p:spPr>
          <a:xfrm>
            <a:off x="300038" y="6426199"/>
            <a:ext cx="198728" cy="146431"/>
          </a:xfrm>
          <a:prstGeom prst="rect">
            <a:avLst/>
          </a:prstGeom>
        </p:spPr>
      </p:pic>
      <p:pic>
        <p:nvPicPr>
          <p:cNvPr id="22" name="Picture 21">
            <a:extLst>
              <a:ext uri="{FF2B5EF4-FFF2-40B4-BE49-F238E27FC236}">
                <a16:creationId xmlns:a16="http://schemas.microsoft.com/office/drawing/2014/main" id="{AFCE2CDB-66C1-264E-B14F-C51C000066F9}"/>
              </a:ext>
            </a:extLst>
          </p:cNvPr>
          <p:cNvPicPr>
            <a:picLocks noChangeAspect="1"/>
          </p:cNvPicPr>
          <p:nvPr userDrawn="1"/>
        </p:nvPicPr>
        <p:blipFill>
          <a:blip r:embed="rId4"/>
          <a:stretch>
            <a:fillRect/>
          </a:stretch>
        </p:blipFill>
        <p:spPr>
          <a:xfrm>
            <a:off x="507404" y="6426199"/>
            <a:ext cx="211802" cy="146431"/>
          </a:xfrm>
          <a:prstGeom prst="rect">
            <a:avLst/>
          </a:prstGeom>
        </p:spPr>
      </p:pic>
      <p:pic>
        <p:nvPicPr>
          <p:cNvPr id="23" name="Picture 22">
            <a:extLst>
              <a:ext uri="{FF2B5EF4-FFF2-40B4-BE49-F238E27FC236}">
                <a16:creationId xmlns:a16="http://schemas.microsoft.com/office/drawing/2014/main" id="{A1A5ACF2-F0D0-5243-9014-2AE01AC5DB08}"/>
              </a:ext>
            </a:extLst>
          </p:cNvPr>
          <p:cNvPicPr>
            <a:picLocks noChangeAspect="1"/>
          </p:cNvPicPr>
          <p:nvPr userDrawn="1"/>
        </p:nvPicPr>
        <p:blipFill>
          <a:blip r:embed="rId5"/>
          <a:stretch>
            <a:fillRect/>
          </a:stretch>
        </p:blipFill>
        <p:spPr>
          <a:xfrm>
            <a:off x="718226" y="6426199"/>
            <a:ext cx="222262" cy="146431"/>
          </a:xfrm>
          <a:prstGeom prst="rect">
            <a:avLst/>
          </a:prstGeom>
        </p:spPr>
      </p:pic>
      <p:pic>
        <p:nvPicPr>
          <p:cNvPr id="24" name="Picture 23">
            <a:extLst>
              <a:ext uri="{FF2B5EF4-FFF2-40B4-BE49-F238E27FC236}">
                <a16:creationId xmlns:a16="http://schemas.microsoft.com/office/drawing/2014/main" id="{BC50E7D5-215B-4940-A686-F95A8B1A73B2}"/>
              </a:ext>
            </a:extLst>
          </p:cNvPr>
          <p:cNvPicPr>
            <a:picLocks noChangeAspect="1"/>
          </p:cNvPicPr>
          <p:nvPr userDrawn="1"/>
        </p:nvPicPr>
        <p:blipFill>
          <a:blip r:embed="rId6"/>
          <a:stretch>
            <a:fillRect/>
          </a:stretch>
        </p:blipFill>
        <p:spPr>
          <a:xfrm>
            <a:off x="923637" y="6426348"/>
            <a:ext cx="245795" cy="146431"/>
          </a:xfrm>
          <a:prstGeom prst="rect">
            <a:avLst/>
          </a:prstGeom>
        </p:spPr>
      </p:pic>
    </p:spTree>
    <p:extLst>
      <p:ext uri="{BB962C8B-B14F-4D97-AF65-F5344CB8AC3E}">
        <p14:creationId xmlns:p14="http://schemas.microsoft.com/office/powerpoint/2010/main" val="28493365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1D8E43-F06D-574A-922C-629BC5FE1A4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B37763B-0B43-0E45-B9C5-E0D3214E35BD}"/>
              </a:ext>
            </a:extLst>
          </p:cNvPr>
          <p:cNvSpPr>
            <a:spLocks noGrp="1"/>
          </p:cNvSpPr>
          <p:nvPr>
            <p:ph type="ctrTitle" hasCustomPrompt="1"/>
          </p:nvPr>
        </p:nvSpPr>
        <p:spPr>
          <a:xfrm>
            <a:off x="1019175" y="1304925"/>
            <a:ext cx="10153650" cy="1214157"/>
          </a:xfrm>
          <a:prstGeom prst="rect">
            <a:avLst/>
          </a:prstGeom>
        </p:spPr>
        <p:txBody>
          <a:bodyPr lIns="90000" tIns="0" rIns="0" bIns="0" anchor="b" anchorCtr="0"/>
          <a:lstStyle>
            <a:lvl1pPr algn="l">
              <a:defRPr sz="4400" b="1" i="0">
                <a:solidFill>
                  <a:schemeClr val="bg1"/>
                </a:solidFill>
                <a:latin typeface="Arial" panose="020B0604020202020204" pitchFamily="34" charset="0"/>
                <a:ea typeface="Roboto" pitchFamily="2" charset="0"/>
                <a:cs typeface="Arial" panose="020B0604020202020204" pitchFamily="34" charset="0"/>
              </a:defRPr>
            </a:lvl1pPr>
          </a:lstStyle>
          <a:p>
            <a:r>
              <a:rPr lang="en-US" dirty="0"/>
              <a:t>Title of presentation 44pt</a:t>
            </a:r>
          </a:p>
        </p:txBody>
      </p:sp>
      <p:sp>
        <p:nvSpPr>
          <p:cNvPr id="3" name="Subtitle 2">
            <a:extLst>
              <a:ext uri="{FF2B5EF4-FFF2-40B4-BE49-F238E27FC236}">
                <a16:creationId xmlns:a16="http://schemas.microsoft.com/office/drawing/2014/main" id="{A8BC36FD-DB34-7648-85FD-29A688F859A9}"/>
              </a:ext>
            </a:extLst>
          </p:cNvPr>
          <p:cNvSpPr>
            <a:spLocks noGrp="1"/>
          </p:cNvSpPr>
          <p:nvPr>
            <p:ph type="subTitle" idx="1" hasCustomPrompt="1"/>
          </p:nvPr>
        </p:nvSpPr>
        <p:spPr>
          <a:xfrm>
            <a:off x="1019175" y="2715077"/>
            <a:ext cx="10153649" cy="468157"/>
          </a:xfrm>
          <a:prstGeom prst="rect">
            <a:avLst/>
          </a:prstGeom>
        </p:spPr>
        <p:txBody>
          <a:bodyPr/>
          <a:lstStyle>
            <a:lvl1pPr marL="0" indent="0" algn="l">
              <a:buNone/>
              <a:defRPr sz="2400" b="0" i="0" cap="all" baseline="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24pt</a:t>
            </a:r>
            <a:endParaRPr lang="en-GB" dirty="0">
              <a:effectLst/>
              <a:latin typeface="Roboto" pitchFamily="2" charset="0"/>
            </a:endParaRPr>
          </a:p>
        </p:txBody>
      </p:sp>
      <p:sp>
        <p:nvSpPr>
          <p:cNvPr id="11" name="Text Placeholder 10">
            <a:extLst>
              <a:ext uri="{FF2B5EF4-FFF2-40B4-BE49-F238E27FC236}">
                <a16:creationId xmlns:a16="http://schemas.microsoft.com/office/drawing/2014/main" id="{87796A85-71B9-CF44-9C76-57621DE3D92E}"/>
              </a:ext>
            </a:extLst>
          </p:cNvPr>
          <p:cNvSpPr>
            <a:spLocks noGrp="1"/>
          </p:cNvSpPr>
          <p:nvPr>
            <p:ph type="body" sz="quarter" idx="10" hasCustomPrompt="1"/>
          </p:nvPr>
        </p:nvSpPr>
        <p:spPr>
          <a:xfrm>
            <a:off x="1019175" y="3594316"/>
            <a:ext cx="10153649" cy="2092381"/>
          </a:xfrm>
          <a:prstGeom prst="rect">
            <a:avLst/>
          </a:prstGeom>
        </p:spPr>
        <p:txBody>
          <a:bodyPr>
            <a:noAutofit/>
          </a:bodyPr>
          <a:lstStyle>
            <a:lvl1pPr marL="0" marR="0" indent="0" algn="l" defTabSz="685800" rtl="0" eaLnBrk="1" fontAlgn="auto" latinLnBrk="0" hangingPunct="1">
              <a:lnSpc>
                <a:spcPts val="1800"/>
              </a:lnSpc>
              <a:spcBef>
                <a:spcPts val="450"/>
              </a:spcBef>
              <a:spcAft>
                <a:spcPts val="0"/>
              </a:spcAft>
              <a:buClr>
                <a:srgbClr val="FF0000"/>
              </a:buClr>
              <a:buSzPct val="110000"/>
              <a:buFontTx/>
              <a:buNone/>
              <a:tabLst/>
              <a:defRPr sz="1800" baseline="0">
                <a:solidFill>
                  <a:schemeClr val="bg1"/>
                </a:solidFill>
              </a:defRPr>
            </a:lvl1pPr>
            <a:lvl2pPr marL="0" marR="0" indent="0" algn="l" defTabSz="914400" rtl="0" eaLnBrk="1" fontAlgn="auto" latinLnBrk="0" hangingPunct="1">
              <a:lnSpc>
                <a:spcPct val="90000"/>
              </a:lnSpc>
              <a:spcBef>
                <a:spcPts val="500"/>
              </a:spcBef>
              <a:spcAft>
                <a:spcPts val="0"/>
              </a:spcAft>
              <a:buClr>
                <a:srgbClr val="FF0000"/>
              </a:buClr>
              <a:buSzPct val="110000"/>
              <a:buFontTx/>
              <a:buNone/>
              <a:tabLst/>
              <a:defRPr sz="1600"/>
            </a:lvl2pPr>
          </a:lstStyle>
          <a:p>
            <a:pPr marL="0" marR="0" lvl="0" indent="0" algn="l" defTabSz="685800" rtl="0" eaLnBrk="1" fontAlgn="auto" latinLnBrk="0" hangingPunct="1">
              <a:lnSpc>
                <a:spcPts val="1800"/>
              </a:lnSpc>
              <a:spcBef>
                <a:spcPts val="450"/>
              </a:spcBef>
              <a:spcAft>
                <a:spcPts val="0"/>
              </a:spcAft>
              <a:buClr>
                <a:srgbClr val="FF0000"/>
              </a:buClr>
              <a:buSzPct val="110000"/>
              <a:buFontTx/>
              <a:buNone/>
              <a:tabLst/>
              <a:defRPr/>
            </a:pPr>
            <a:r>
              <a:rPr lang="en-GB" sz="1600" b="0" i="0" dirty="0">
                <a:effectLst/>
                <a:latin typeface="Arial" panose="020B0604020202020204" pitchFamily="34" charset="0"/>
                <a:cs typeface="Arial" panose="020B0604020202020204" pitchFamily="34" charset="0"/>
              </a:rPr>
              <a:t>Speakers: [Title </a:t>
            </a:r>
            <a:r>
              <a:rPr lang="en-GB" sz="1600" b="0" i="0" dirty="0" err="1">
                <a:effectLst/>
                <a:latin typeface="Arial" panose="020B0604020202020204" pitchFamily="34" charset="0"/>
                <a:cs typeface="Arial" panose="020B0604020202020204" pitchFamily="34" charset="0"/>
              </a:rPr>
              <a:t>Forname</a:t>
            </a:r>
            <a:r>
              <a:rPr lang="en-GB" sz="1600" b="0" i="0" dirty="0">
                <a:effectLst/>
                <a:latin typeface="Arial" panose="020B0604020202020204" pitchFamily="34" charset="0"/>
                <a:cs typeface="Arial" panose="020B0604020202020204" pitchFamily="34" charset="0"/>
              </a:rPr>
              <a:t> Surname], [Department], [LSE] or [Institution]</a:t>
            </a:r>
          </a:p>
          <a:p>
            <a:pPr marL="0" marR="0" lvl="0" indent="0" algn="l" defTabSz="685800" rtl="0" eaLnBrk="1" fontAlgn="auto" latinLnBrk="0" hangingPunct="1">
              <a:lnSpc>
                <a:spcPts val="1800"/>
              </a:lnSpc>
              <a:spcBef>
                <a:spcPts val="450"/>
              </a:spcBef>
              <a:spcAft>
                <a:spcPts val="0"/>
              </a:spcAft>
              <a:buClr>
                <a:srgbClr val="FF0000"/>
              </a:buClr>
              <a:buSzPct val="110000"/>
              <a:buFontTx/>
              <a:buNone/>
              <a:tabLst/>
              <a:defRPr/>
            </a:pPr>
            <a:endParaRPr lang="en-GB" sz="1600" b="0" i="0" dirty="0">
              <a:effectLst/>
              <a:latin typeface="Arial" panose="020B0604020202020204" pitchFamily="34" charset="0"/>
              <a:cs typeface="Arial" panose="020B0604020202020204" pitchFamily="34" charset="0"/>
            </a:endParaRPr>
          </a:p>
          <a:p>
            <a:pPr marL="0" marR="0" lvl="0" indent="0" algn="l" defTabSz="685800" rtl="0" eaLnBrk="1" fontAlgn="auto" latinLnBrk="0" hangingPunct="1">
              <a:lnSpc>
                <a:spcPts val="1800"/>
              </a:lnSpc>
              <a:spcBef>
                <a:spcPts val="450"/>
              </a:spcBef>
              <a:spcAft>
                <a:spcPts val="0"/>
              </a:spcAft>
              <a:buClr>
                <a:srgbClr val="FF0000"/>
              </a:buClr>
              <a:buSzPct val="110000"/>
              <a:buFontTx/>
              <a:buNone/>
              <a:tabLst/>
              <a:defRPr/>
            </a:pPr>
            <a:r>
              <a:rPr lang="en-GB" sz="1600" b="0" i="0" dirty="0">
                <a:effectLst/>
                <a:latin typeface="Arial" panose="020B0604020202020204" pitchFamily="34" charset="0"/>
                <a:cs typeface="Arial" panose="020B0604020202020204" pitchFamily="34" charset="0"/>
              </a:rPr>
              <a:t>Chair:        [Title </a:t>
            </a:r>
            <a:r>
              <a:rPr lang="en-GB" sz="1600" b="0" i="0" dirty="0" err="1">
                <a:effectLst/>
                <a:latin typeface="Arial" panose="020B0604020202020204" pitchFamily="34" charset="0"/>
                <a:cs typeface="Arial" panose="020B0604020202020204" pitchFamily="34" charset="0"/>
              </a:rPr>
              <a:t>Forname</a:t>
            </a:r>
            <a:r>
              <a:rPr lang="en-GB" sz="1600" b="0" i="0" dirty="0">
                <a:effectLst/>
                <a:latin typeface="Arial" panose="020B0604020202020204" pitchFamily="34" charset="0"/>
                <a:cs typeface="Arial" panose="020B0604020202020204" pitchFamily="34" charset="0"/>
              </a:rPr>
              <a:t> Surname], [Department], [LSE] or [Institution]</a:t>
            </a:r>
          </a:p>
        </p:txBody>
      </p:sp>
      <p:sp>
        <p:nvSpPr>
          <p:cNvPr id="10" name="Rectangle 9">
            <a:extLst>
              <a:ext uri="{FF2B5EF4-FFF2-40B4-BE49-F238E27FC236}">
                <a16:creationId xmlns:a16="http://schemas.microsoft.com/office/drawing/2014/main" id="{C9D0E310-A04E-A34E-88EC-C4D17A077D02}"/>
              </a:ext>
            </a:extLst>
          </p:cNvPr>
          <p:cNvSpPr/>
          <p:nvPr userDrawn="1"/>
        </p:nvSpPr>
        <p:spPr>
          <a:xfrm>
            <a:off x="11709782" y="6378957"/>
            <a:ext cx="110743" cy="1107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Roboto Regular" pitchFamily="2" charset="0"/>
            </a:endParaRPr>
          </a:p>
        </p:txBody>
      </p:sp>
      <p:sp>
        <p:nvSpPr>
          <p:cNvPr id="9" name="Text Placeholder 12">
            <a:extLst>
              <a:ext uri="{FF2B5EF4-FFF2-40B4-BE49-F238E27FC236}">
                <a16:creationId xmlns:a16="http://schemas.microsoft.com/office/drawing/2014/main" id="{DFE669F6-AD8F-CA48-9D64-823F31CB135E}"/>
              </a:ext>
            </a:extLst>
          </p:cNvPr>
          <p:cNvSpPr>
            <a:spLocks noGrp="1"/>
          </p:cNvSpPr>
          <p:nvPr>
            <p:ph type="body" sz="quarter" idx="17" hasCustomPrompt="1"/>
          </p:nvPr>
        </p:nvSpPr>
        <p:spPr>
          <a:xfrm>
            <a:off x="315679" y="5884844"/>
            <a:ext cx="3236154" cy="279440"/>
          </a:xfrm>
        </p:spPr>
        <p:txBody>
          <a:bodyPr lIns="0" tIns="0" rIns="0" bIns="0">
            <a:normAutofit/>
          </a:bodyPr>
          <a:lstStyle>
            <a:lvl1pPr>
              <a:defRPr sz="1500" b="1" i="0">
                <a:solidFill>
                  <a:schemeClr val="bg1"/>
                </a:solidFill>
                <a:latin typeface="Arial" panose="020B0604020202020204" pitchFamily="34" charset="0"/>
                <a:ea typeface="Roboto" pitchFamily="2" charset="0"/>
                <a:cs typeface="Arial" panose="020B0604020202020204" pitchFamily="34" charset="0"/>
              </a:defRPr>
            </a:lvl1pPr>
          </a:lstStyle>
          <a:p>
            <a:pPr lvl="0"/>
            <a:r>
              <a:rPr lang="en-US" dirty="0" err="1"/>
              <a:t>lse.ac.uk</a:t>
            </a:r>
            <a:r>
              <a:rPr lang="en-US" dirty="0"/>
              <a:t>/department</a:t>
            </a:r>
          </a:p>
        </p:txBody>
      </p:sp>
      <p:sp>
        <p:nvSpPr>
          <p:cNvPr id="14" name="Text Placeholder 18">
            <a:extLst>
              <a:ext uri="{FF2B5EF4-FFF2-40B4-BE49-F238E27FC236}">
                <a16:creationId xmlns:a16="http://schemas.microsoft.com/office/drawing/2014/main" id="{DB4A39A5-AEFA-AC48-91C2-05F6CDE629D6}"/>
              </a:ext>
            </a:extLst>
          </p:cNvPr>
          <p:cNvSpPr>
            <a:spLocks noGrp="1"/>
          </p:cNvSpPr>
          <p:nvPr>
            <p:ph type="body" sz="quarter" idx="15" hasCustomPrompt="1"/>
          </p:nvPr>
        </p:nvSpPr>
        <p:spPr>
          <a:xfrm>
            <a:off x="6095999" y="6195415"/>
            <a:ext cx="5613783" cy="440057"/>
          </a:xfrm>
        </p:spPr>
        <p:txBody>
          <a:bodyPr anchor="ctr">
            <a:normAutofit/>
          </a:bodyPr>
          <a:lstStyle>
            <a:lvl1pPr algn="r">
              <a:defRPr lang="en-GB" sz="2000" b="0" i="0" kern="1200" baseline="0" dirty="0">
                <a:solidFill>
                  <a:schemeClr val="bg1"/>
                </a:solidFill>
                <a:effectLst/>
                <a:latin typeface="Arial" panose="020B0604020202020204" pitchFamily="34" charset="0"/>
                <a:cs typeface="Arial" panose="020B0604020202020204" pitchFamily="34" charset="0"/>
              </a:defRPr>
            </a:lvl1pPr>
          </a:lstStyle>
          <a:p>
            <a:pPr algn="r"/>
            <a:r>
              <a:rPr lang="en-GB" sz="1800" b="0" i="0" kern="1200" baseline="0" dirty="0">
                <a:solidFill>
                  <a:schemeClr val="bg1"/>
                </a:solidFill>
                <a:effectLst/>
                <a:latin typeface="Arial" panose="020B0604020202020204" pitchFamily="34" charset="0"/>
                <a:ea typeface="+mn-ea"/>
                <a:cs typeface="Arial" panose="020B0604020202020204" pitchFamily="34" charset="0"/>
              </a:rPr>
              <a:t>Department/Institute/Centre name</a:t>
            </a:r>
            <a:endParaRPr lang="en-GB" sz="1800" b="0" i="0" kern="1200" baseline="0" dirty="0">
              <a:solidFill>
                <a:schemeClr val="bg1"/>
              </a:solidFill>
              <a:effectLst/>
              <a:latin typeface="Roboto Regular" pitchFamily="2" charset="0"/>
              <a:ea typeface="+mn-ea"/>
              <a:cs typeface="+mn-cs"/>
            </a:endParaRPr>
          </a:p>
        </p:txBody>
      </p:sp>
      <p:sp>
        <p:nvSpPr>
          <p:cNvPr id="19" name="Text Placeholder 12">
            <a:extLst>
              <a:ext uri="{FF2B5EF4-FFF2-40B4-BE49-F238E27FC236}">
                <a16:creationId xmlns:a16="http://schemas.microsoft.com/office/drawing/2014/main" id="{064B09B8-BA7A-B740-BB10-BDDD1E59EFFF}"/>
              </a:ext>
            </a:extLst>
          </p:cNvPr>
          <p:cNvSpPr>
            <a:spLocks noGrp="1"/>
          </p:cNvSpPr>
          <p:nvPr>
            <p:ph type="body" sz="quarter" idx="19" hasCustomPrompt="1"/>
          </p:nvPr>
        </p:nvSpPr>
        <p:spPr>
          <a:xfrm>
            <a:off x="304800" y="6171945"/>
            <a:ext cx="3236259" cy="243170"/>
          </a:xfrm>
        </p:spPr>
        <p:txBody>
          <a:bodyPr lIns="0" tIns="0" rIns="0" bIns="0">
            <a:normAutofit/>
          </a:bodyPr>
          <a:lstStyle>
            <a:lvl1pPr>
              <a:defRPr sz="1100" b="0" i="0">
                <a:solidFill>
                  <a:schemeClr val="bg1"/>
                </a:solidFill>
                <a:latin typeface="Arial" panose="020B0604020202020204" pitchFamily="34" charset="0"/>
                <a:ea typeface="Roboto" pitchFamily="2" charset="0"/>
                <a:cs typeface="Arial" panose="020B0604020202020204" pitchFamily="34" charset="0"/>
              </a:defRPr>
            </a:lvl1pPr>
          </a:lstStyle>
          <a:p>
            <a:pPr lvl="0"/>
            <a:r>
              <a:rPr lang="en-US" dirty="0"/>
              <a:t>@LSE/</a:t>
            </a:r>
          </a:p>
        </p:txBody>
      </p:sp>
      <p:pic>
        <p:nvPicPr>
          <p:cNvPr id="20" name="Picture 19">
            <a:extLst>
              <a:ext uri="{FF2B5EF4-FFF2-40B4-BE49-F238E27FC236}">
                <a16:creationId xmlns:a16="http://schemas.microsoft.com/office/drawing/2014/main" id="{0B020913-1B9E-4143-B784-59C3B94A2DFC}"/>
              </a:ext>
            </a:extLst>
          </p:cNvPr>
          <p:cNvPicPr>
            <a:picLocks noChangeAspect="1"/>
          </p:cNvPicPr>
          <p:nvPr userDrawn="1"/>
        </p:nvPicPr>
        <p:blipFill>
          <a:blip r:embed="rId3"/>
          <a:stretch>
            <a:fillRect/>
          </a:stretch>
        </p:blipFill>
        <p:spPr>
          <a:xfrm>
            <a:off x="300038" y="6426199"/>
            <a:ext cx="198728" cy="146431"/>
          </a:xfrm>
          <a:prstGeom prst="rect">
            <a:avLst/>
          </a:prstGeom>
        </p:spPr>
      </p:pic>
      <p:pic>
        <p:nvPicPr>
          <p:cNvPr id="21" name="Picture 20">
            <a:extLst>
              <a:ext uri="{FF2B5EF4-FFF2-40B4-BE49-F238E27FC236}">
                <a16:creationId xmlns:a16="http://schemas.microsoft.com/office/drawing/2014/main" id="{066D69D0-0249-154C-8EBE-21D3635B0E36}"/>
              </a:ext>
            </a:extLst>
          </p:cNvPr>
          <p:cNvPicPr>
            <a:picLocks noChangeAspect="1"/>
          </p:cNvPicPr>
          <p:nvPr userDrawn="1"/>
        </p:nvPicPr>
        <p:blipFill>
          <a:blip r:embed="rId4"/>
          <a:stretch>
            <a:fillRect/>
          </a:stretch>
        </p:blipFill>
        <p:spPr>
          <a:xfrm>
            <a:off x="507404" y="6426199"/>
            <a:ext cx="211802" cy="146431"/>
          </a:xfrm>
          <a:prstGeom prst="rect">
            <a:avLst/>
          </a:prstGeom>
        </p:spPr>
      </p:pic>
      <p:pic>
        <p:nvPicPr>
          <p:cNvPr id="22" name="Picture 21">
            <a:extLst>
              <a:ext uri="{FF2B5EF4-FFF2-40B4-BE49-F238E27FC236}">
                <a16:creationId xmlns:a16="http://schemas.microsoft.com/office/drawing/2014/main" id="{CF7B2BA4-1629-E742-801B-64EF3EEF9AB0}"/>
              </a:ext>
            </a:extLst>
          </p:cNvPr>
          <p:cNvPicPr>
            <a:picLocks noChangeAspect="1"/>
          </p:cNvPicPr>
          <p:nvPr userDrawn="1"/>
        </p:nvPicPr>
        <p:blipFill>
          <a:blip r:embed="rId5"/>
          <a:stretch>
            <a:fillRect/>
          </a:stretch>
        </p:blipFill>
        <p:spPr>
          <a:xfrm>
            <a:off x="718226" y="6426199"/>
            <a:ext cx="222262" cy="146431"/>
          </a:xfrm>
          <a:prstGeom prst="rect">
            <a:avLst/>
          </a:prstGeom>
        </p:spPr>
      </p:pic>
      <p:pic>
        <p:nvPicPr>
          <p:cNvPr id="23" name="Picture 22">
            <a:extLst>
              <a:ext uri="{FF2B5EF4-FFF2-40B4-BE49-F238E27FC236}">
                <a16:creationId xmlns:a16="http://schemas.microsoft.com/office/drawing/2014/main" id="{A5A0B948-AA74-2B47-8FAE-68CBD73561B9}"/>
              </a:ext>
            </a:extLst>
          </p:cNvPr>
          <p:cNvPicPr>
            <a:picLocks noChangeAspect="1"/>
          </p:cNvPicPr>
          <p:nvPr userDrawn="1"/>
        </p:nvPicPr>
        <p:blipFill>
          <a:blip r:embed="rId6"/>
          <a:stretch>
            <a:fillRect/>
          </a:stretch>
        </p:blipFill>
        <p:spPr>
          <a:xfrm>
            <a:off x="923637" y="6426348"/>
            <a:ext cx="245795" cy="146431"/>
          </a:xfrm>
          <a:prstGeom prst="rect">
            <a:avLst/>
          </a:prstGeom>
        </p:spPr>
      </p:pic>
    </p:spTree>
    <p:extLst>
      <p:ext uri="{BB962C8B-B14F-4D97-AF65-F5344CB8AC3E}">
        <p14:creationId xmlns:p14="http://schemas.microsoft.com/office/powerpoint/2010/main" val="28367536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7763B-0B43-0E45-B9C5-E0D3214E35BD}"/>
              </a:ext>
            </a:extLst>
          </p:cNvPr>
          <p:cNvSpPr>
            <a:spLocks noGrp="1"/>
          </p:cNvSpPr>
          <p:nvPr>
            <p:ph type="ctrTitle" hasCustomPrompt="1"/>
          </p:nvPr>
        </p:nvSpPr>
        <p:spPr>
          <a:xfrm>
            <a:off x="1019175" y="1304925"/>
            <a:ext cx="10153650" cy="1214157"/>
          </a:xfrm>
          <a:prstGeom prst="rect">
            <a:avLst/>
          </a:prstGeom>
        </p:spPr>
        <p:txBody>
          <a:bodyPr lIns="90000" tIns="0" rIns="0" bIns="0" anchor="b" anchorCtr="0"/>
          <a:lstStyle>
            <a:lvl1pPr algn="l">
              <a:defRPr sz="4400" b="1" i="0">
                <a:solidFill>
                  <a:srgbClr val="E0112B"/>
                </a:solidFill>
                <a:latin typeface="Arial" panose="020B0604020202020204" pitchFamily="34" charset="0"/>
                <a:ea typeface="Roboto" pitchFamily="2" charset="0"/>
                <a:cs typeface="Arial" panose="020B0604020202020204" pitchFamily="34" charset="0"/>
              </a:defRPr>
            </a:lvl1pPr>
          </a:lstStyle>
          <a:p>
            <a:r>
              <a:rPr lang="en-US" dirty="0"/>
              <a:t>Title of presentation 44pt</a:t>
            </a:r>
          </a:p>
        </p:txBody>
      </p:sp>
      <p:sp>
        <p:nvSpPr>
          <p:cNvPr id="3" name="Subtitle 2">
            <a:extLst>
              <a:ext uri="{FF2B5EF4-FFF2-40B4-BE49-F238E27FC236}">
                <a16:creationId xmlns:a16="http://schemas.microsoft.com/office/drawing/2014/main" id="{A8BC36FD-DB34-7648-85FD-29A688F859A9}"/>
              </a:ext>
            </a:extLst>
          </p:cNvPr>
          <p:cNvSpPr>
            <a:spLocks noGrp="1"/>
          </p:cNvSpPr>
          <p:nvPr>
            <p:ph type="subTitle" idx="1" hasCustomPrompt="1"/>
          </p:nvPr>
        </p:nvSpPr>
        <p:spPr>
          <a:xfrm>
            <a:off x="1019175" y="2715077"/>
            <a:ext cx="10153649" cy="468157"/>
          </a:xfrm>
          <a:prstGeom prst="rect">
            <a:avLst/>
          </a:prstGeom>
        </p:spPr>
        <p:txBody>
          <a:bodyPr/>
          <a:lstStyle>
            <a:lvl1pPr marL="0" indent="0" algn="l">
              <a:buNone/>
              <a:defRPr sz="2400" b="0" i="0" cap="all" baseline="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24pt</a:t>
            </a:r>
            <a:endParaRPr lang="en-GB" dirty="0">
              <a:effectLst/>
              <a:latin typeface="Roboto" pitchFamily="2" charset="0"/>
            </a:endParaRPr>
          </a:p>
        </p:txBody>
      </p:sp>
      <p:sp>
        <p:nvSpPr>
          <p:cNvPr id="11" name="Text Placeholder 10">
            <a:extLst>
              <a:ext uri="{FF2B5EF4-FFF2-40B4-BE49-F238E27FC236}">
                <a16:creationId xmlns:a16="http://schemas.microsoft.com/office/drawing/2014/main" id="{87796A85-71B9-CF44-9C76-57621DE3D92E}"/>
              </a:ext>
            </a:extLst>
          </p:cNvPr>
          <p:cNvSpPr>
            <a:spLocks noGrp="1"/>
          </p:cNvSpPr>
          <p:nvPr>
            <p:ph type="body" sz="quarter" idx="10" hasCustomPrompt="1"/>
          </p:nvPr>
        </p:nvSpPr>
        <p:spPr>
          <a:xfrm>
            <a:off x="1019175" y="3594316"/>
            <a:ext cx="10153649" cy="2092381"/>
          </a:xfrm>
          <a:prstGeom prst="rect">
            <a:avLst/>
          </a:prstGeom>
        </p:spPr>
        <p:txBody>
          <a:bodyPr>
            <a:noAutofit/>
          </a:bodyPr>
          <a:lstStyle>
            <a:lvl1pPr marL="0" marR="0" indent="0" algn="l" defTabSz="685800" rtl="0" eaLnBrk="1" fontAlgn="auto" latinLnBrk="0" hangingPunct="1">
              <a:lnSpc>
                <a:spcPts val="1800"/>
              </a:lnSpc>
              <a:spcBef>
                <a:spcPts val="450"/>
              </a:spcBef>
              <a:spcAft>
                <a:spcPts val="0"/>
              </a:spcAft>
              <a:buClr>
                <a:srgbClr val="FF0000"/>
              </a:buClr>
              <a:buSzPct val="110000"/>
              <a:buFontTx/>
              <a:buNone/>
              <a:tabLst/>
              <a:defRPr sz="1800" baseline="0">
                <a:solidFill>
                  <a:schemeClr val="tx1"/>
                </a:solidFill>
              </a:defRPr>
            </a:lvl1pPr>
            <a:lvl2pPr marL="0" marR="0" indent="0" algn="l" defTabSz="914400" rtl="0" eaLnBrk="1" fontAlgn="auto" latinLnBrk="0" hangingPunct="1">
              <a:lnSpc>
                <a:spcPct val="90000"/>
              </a:lnSpc>
              <a:spcBef>
                <a:spcPts val="500"/>
              </a:spcBef>
              <a:spcAft>
                <a:spcPts val="0"/>
              </a:spcAft>
              <a:buClr>
                <a:srgbClr val="FF0000"/>
              </a:buClr>
              <a:buSzPct val="110000"/>
              <a:buFontTx/>
              <a:buNone/>
              <a:tabLst/>
              <a:defRPr sz="1600"/>
            </a:lvl2pPr>
          </a:lstStyle>
          <a:p>
            <a:pPr marL="0" marR="0" lvl="0" indent="0" algn="l" defTabSz="685800" rtl="0" eaLnBrk="1" fontAlgn="auto" latinLnBrk="0" hangingPunct="1">
              <a:lnSpc>
                <a:spcPts val="1800"/>
              </a:lnSpc>
              <a:spcBef>
                <a:spcPts val="450"/>
              </a:spcBef>
              <a:spcAft>
                <a:spcPts val="0"/>
              </a:spcAft>
              <a:buClr>
                <a:srgbClr val="FF0000"/>
              </a:buClr>
              <a:buSzPct val="110000"/>
              <a:buFontTx/>
              <a:buNone/>
              <a:tabLst/>
              <a:defRPr/>
            </a:pPr>
            <a:r>
              <a:rPr lang="en-GB" sz="1600" b="0" i="0" dirty="0">
                <a:effectLst/>
                <a:latin typeface="Arial" panose="020B0604020202020204" pitchFamily="34" charset="0"/>
                <a:cs typeface="Arial" panose="020B0604020202020204" pitchFamily="34" charset="0"/>
              </a:rPr>
              <a:t>Speakers: [Title </a:t>
            </a:r>
            <a:r>
              <a:rPr lang="en-GB" sz="1600" b="0" i="0" dirty="0" err="1">
                <a:effectLst/>
                <a:latin typeface="Arial" panose="020B0604020202020204" pitchFamily="34" charset="0"/>
                <a:cs typeface="Arial" panose="020B0604020202020204" pitchFamily="34" charset="0"/>
              </a:rPr>
              <a:t>Forname</a:t>
            </a:r>
            <a:r>
              <a:rPr lang="en-GB" sz="1600" b="0" i="0" dirty="0">
                <a:effectLst/>
                <a:latin typeface="Arial" panose="020B0604020202020204" pitchFamily="34" charset="0"/>
                <a:cs typeface="Arial" panose="020B0604020202020204" pitchFamily="34" charset="0"/>
              </a:rPr>
              <a:t> Surname], [Department], [LSE] or [Institution]</a:t>
            </a:r>
          </a:p>
          <a:p>
            <a:pPr marL="0" marR="0" lvl="0" indent="0" algn="l" defTabSz="685800" rtl="0" eaLnBrk="1" fontAlgn="auto" latinLnBrk="0" hangingPunct="1">
              <a:lnSpc>
                <a:spcPts val="1800"/>
              </a:lnSpc>
              <a:spcBef>
                <a:spcPts val="450"/>
              </a:spcBef>
              <a:spcAft>
                <a:spcPts val="0"/>
              </a:spcAft>
              <a:buClr>
                <a:srgbClr val="FF0000"/>
              </a:buClr>
              <a:buSzPct val="110000"/>
              <a:buFontTx/>
              <a:buNone/>
              <a:tabLst/>
              <a:defRPr/>
            </a:pPr>
            <a:endParaRPr lang="en-GB" sz="1600" b="0" i="0" dirty="0">
              <a:effectLst/>
              <a:latin typeface="Arial" panose="020B0604020202020204" pitchFamily="34" charset="0"/>
              <a:cs typeface="Arial" panose="020B0604020202020204" pitchFamily="34" charset="0"/>
            </a:endParaRPr>
          </a:p>
          <a:p>
            <a:pPr marL="0" marR="0" lvl="0" indent="0" algn="l" defTabSz="685800" rtl="0" eaLnBrk="1" fontAlgn="auto" latinLnBrk="0" hangingPunct="1">
              <a:lnSpc>
                <a:spcPts val="1800"/>
              </a:lnSpc>
              <a:spcBef>
                <a:spcPts val="450"/>
              </a:spcBef>
              <a:spcAft>
                <a:spcPts val="0"/>
              </a:spcAft>
              <a:buClr>
                <a:srgbClr val="FF0000"/>
              </a:buClr>
              <a:buSzPct val="110000"/>
              <a:buFontTx/>
              <a:buNone/>
              <a:tabLst/>
              <a:defRPr/>
            </a:pPr>
            <a:r>
              <a:rPr lang="en-GB" sz="1600" b="0" i="0" dirty="0">
                <a:effectLst/>
                <a:latin typeface="Arial" panose="020B0604020202020204" pitchFamily="34" charset="0"/>
                <a:cs typeface="Arial" panose="020B0604020202020204" pitchFamily="34" charset="0"/>
              </a:rPr>
              <a:t>Chair:        [Title </a:t>
            </a:r>
            <a:r>
              <a:rPr lang="en-GB" sz="1600" b="0" i="0" dirty="0" err="1">
                <a:effectLst/>
                <a:latin typeface="Arial" panose="020B0604020202020204" pitchFamily="34" charset="0"/>
                <a:cs typeface="Arial" panose="020B0604020202020204" pitchFamily="34" charset="0"/>
              </a:rPr>
              <a:t>Forname</a:t>
            </a:r>
            <a:r>
              <a:rPr lang="en-GB" sz="1600" b="0" i="0" dirty="0">
                <a:effectLst/>
                <a:latin typeface="Arial" panose="020B0604020202020204" pitchFamily="34" charset="0"/>
                <a:cs typeface="Arial" panose="020B0604020202020204" pitchFamily="34" charset="0"/>
              </a:rPr>
              <a:t> Surname], [Department], [LSE] or [Institution]</a:t>
            </a:r>
          </a:p>
        </p:txBody>
      </p:sp>
      <p:sp>
        <p:nvSpPr>
          <p:cNvPr id="9" name="Text Placeholder 12">
            <a:extLst>
              <a:ext uri="{FF2B5EF4-FFF2-40B4-BE49-F238E27FC236}">
                <a16:creationId xmlns:a16="http://schemas.microsoft.com/office/drawing/2014/main" id="{EDBA5123-F646-F241-B1D9-45A6DECB4075}"/>
              </a:ext>
            </a:extLst>
          </p:cNvPr>
          <p:cNvSpPr>
            <a:spLocks noGrp="1"/>
          </p:cNvSpPr>
          <p:nvPr>
            <p:ph type="body" sz="quarter" idx="17" hasCustomPrompt="1"/>
          </p:nvPr>
        </p:nvSpPr>
        <p:spPr>
          <a:xfrm>
            <a:off x="307361" y="5893156"/>
            <a:ext cx="3236154" cy="279440"/>
          </a:xfrm>
        </p:spPr>
        <p:txBody>
          <a:bodyPr lIns="0" tIns="0" rIns="0" bIns="0">
            <a:normAutofit/>
          </a:bodyPr>
          <a:lstStyle>
            <a:lvl1pPr>
              <a:defRPr sz="1500" b="1" i="0">
                <a:solidFill>
                  <a:srgbClr val="E0112B"/>
                </a:solidFill>
                <a:latin typeface="Arial" panose="020B0604020202020204" pitchFamily="34" charset="0"/>
                <a:ea typeface="Roboto" pitchFamily="2" charset="0"/>
                <a:cs typeface="Arial" panose="020B0604020202020204" pitchFamily="34" charset="0"/>
              </a:defRPr>
            </a:lvl1pPr>
          </a:lstStyle>
          <a:p>
            <a:pPr lvl="0"/>
            <a:r>
              <a:rPr lang="en-US" dirty="0" err="1"/>
              <a:t>lse.ac.uk</a:t>
            </a:r>
            <a:r>
              <a:rPr lang="en-US" dirty="0"/>
              <a:t>/</a:t>
            </a:r>
            <a:r>
              <a:rPr lang="en-US" altLang="zh-CN" dirty="0" err="1"/>
              <a:t>lse</a:t>
            </a:r>
            <a:r>
              <a:rPr lang="en-US" altLang="zh-CN" dirty="0"/>
              <a:t>-health</a:t>
            </a:r>
            <a:endParaRPr lang="en-US" dirty="0"/>
          </a:p>
        </p:txBody>
      </p:sp>
      <p:sp>
        <p:nvSpPr>
          <p:cNvPr id="17" name="Text Placeholder 18">
            <a:extLst>
              <a:ext uri="{FF2B5EF4-FFF2-40B4-BE49-F238E27FC236}">
                <a16:creationId xmlns:a16="http://schemas.microsoft.com/office/drawing/2014/main" id="{3E3DA6BA-2174-9C47-8FEE-58B29D888E64}"/>
              </a:ext>
            </a:extLst>
          </p:cNvPr>
          <p:cNvSpPr>
            <a:spLocks noGrp="1"/>
          </p:cNvSpPr>
          <p:nvPr>
            <p:ph type="body" sz="quarter" idx="15" hasCustomPrompt="1"/>
          </p:nvPr>
        </p:nvSpPr>
        <p:spPr>
          <a:xfrm>
            <a:off x="6095999" y="6195415"/>
            <a:ext cx="5613783" cy="440057"/>
          </a:xfrm>
        </p:spPr>
        <p:txBody>
          <a:bodyPr anchor="ctr">
            <a:normAutofit/>
          </a:bodyPr>
          <a:lstStyle>
            <a:lvl1pPr algn="r">
              <a:defRPr lang="en-GB" sz="1800" b="0" i="0" kern="1200" baseline="0" dirty="0">
                <a:solidFill>
                  <a:schemeClr val="tx1"/>
                </a:solidFill>
                <a:effectLst/>
                <a:latin typeface="Arial" panose="020B0604020202020204" pitchFamily="34" charset="0"/>
                <a:cs typeface="Arial" panose="020B0604020202020204" pitchFamily="34" charset="0"/>
              </a:defRPr>
            </a:lvl1pPr>
          </a:lstStyle>
          <a:p>
            <a:r>
              <a:rPr lang="en-US" altLang="zh-CN" dirty="0"/>
              <a:t>LSE</a:t>
            </a:r>
            <a:r>
              <a:rPr lang="zh-CN" altLang="en-US" dirty="0"/>
              <a:t> </a:t>
            </a:r>
            <a:r>
              <a:rPr lang="en-US" altLang="zh-CN" dirty="0"/>
              <a:t>Health</a:t>
            </a:r>
            <a:endParaRPr lang="en-US" dirty="0"/>
          </a:p>
        </p:txBody>
      </p:sp>
      <p:sp>
        <p:nvSpPr>
          <p:cNvPr id="14" name="Text Placeholder 12">
            <a:extLst>
              <a:ext uri="{FF2B5EF4-FFF2-40B4-BE49-F238E27FC236}">
                <a16:creationId xmlns:a16="http://schemas.microsoft.com/office/drawing/2014/main" id="{A3CC1834-20B4-994B-8A64-0BCFAFEC8156}"/>
              </a:ext>
            </a:extLst>
          </p:cNvPr>
          <p:cNvSpPr>
            <a:spLocks noGrp="1"/>
          </p:cNvSpPr>
          <p:nvPr>
            <p:ph type="body" sz="quarter" idx="20" hasCustomPrompt="1"/>
          </p:nvPr>
        </p:nvSpPr>
        <p:spPr>
          <a:xfrm>
            <a:off x="304800" y="6166200"/>
            <a:ext cx="3236259" cy="243170"/>
          </a:xfrm>
        </p:spPr>
        <p:txBody>
          <a:bodyPr lIns="0" tIns="0" rIns="0" bIns="0">
            <a:normAutofit/>
          </a:bodyPr>
          <a:lstStyle>
            <a:lvl1pPr>
              <a:defRPr sz="1100" b="0" i="0">
                <a:solidFill>
                  <a:srgbClr val="E0112B"/>
                </a:solidFill>
                <a:latin typeface="Arial" panose="020B0604020202020204" pitchFamily="34" charset="0"/>
                <a:ea typeface="Roboto" pitchFamily="2" charset="0"/>
                <a:cs typeface="Arial" panose="020B0604020202020204" pitchFamily="34" charset="0"/>
              </a:defRPr>
            </a:lvl1pPr>
          </a:lstStyle>
          <a:p>
            <a:pPr lvl="0"/>
            <a:r>
              <a:rPr lang="en-US" dirty="0"/>
              <a:t>@</a:t>
            </a:r>
            <a:r>
              <a:rPr lang="en-US" dirty="0" err="1"/>
              <a:t>LSE</a:t>
            </a:r>
            <a:r>
              <a:rPr lang="en-US" altLang="zh-CN" dirty="0" err="1"/>
              <a:t>HealthPolicy</a:t>
            </a:r>
            <a:endParaRPr lang="en-US" dirty="0"/>
          </a:p>
        </p:txBody>
      </p:sp>
    </p:spTree>
    <p:extLst>
      <p:ext uri="{BB962C8B-B14F-4D97-AF65-F5344CB8AC3E}">
        <p14:creationId xmlns:p14="http://schemas.microsoft.com/office/powerpoint/2010/main" val="33882314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 Section Slid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BC0819C-A6F0-FF44-B7B5-5048941BB88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B37763B-0B43-0E45-B9C5-E0D3214E35BD}"/>
              </a:ext>
            </a:extLst>
          </p:cNvPr>
          <p:cNvSpPr>
            <a:spLocks noGrp="1"/>
          </p:cNvSpPr>
          <p:nvPr>
            <p:ph type="ctrTitle" hasCustomPrompt="1"/>
          </p:nvPr>
        </p:nvSpPr>
        <p:spPr>
          <a:xfrm>
            <a:off x="1019175" y="966651"/>
            <a:ext cx="10153650" cy="5281718"/>
          </a:xfrm>
          <a:prstGeom prst="rect">
            <a:avLst/>
          </a:prstGeom>
        </p:spPr>
        <p:txBody>
          <a:bodyPr lIns="0" tIns="0" rIns="0" bIns="0" anchor="ctr" anchorCtr="0">
            <a:normAutofit/>
          </a:bodyPr>
          <a:lstStyle>
            <a:lvl1pPr algn="l">
              <a:defRPr sz="6000" b="1" i="0" cap="all" baseline="0">
                <a:solidFill>
                  <a:schemeClr val="bg1"/>
                </a:solidFill>
                <a:latin typeface="Arial" panose="020B0604020202020204" pitchFamily="34" charset="0"/>
                <a:ea typeface="Roboto" pitchFamily="2" charset="0"/>
                <a:cs typeface="Arial" panose="020B0604020202020204" pitchFamily="34" charset="0"/>
              </a:defRPr>
            </a:lvl1pPr>
          </a:lstStyle>
          <a:p>
            <a:r>
              <a:rPr lang="en-US" dirty="0"/>
              <a:t>Section Title 60pt</a:t>
            </a:r>
          </a:p>
        </p:txBody>
      </p:sp>
      <p:sp>
        <p:nvSpPr>
          <p:cNvPr id="10" name="Rectangle 9">
            <a:extLst>
              <a:ext uri="{FF2B5EF4-FFF2-40B4-BE49-F238E27FC236}">
                <a16:creationId xmlns:a16="http://schemas.microsoft.com/office/drawing/2014/main" id="{C9D0E310-A04E-A34E-88EC-C4D17A077D02}"/>
              </a:ext>
            </a:extLst>
          </p:cNvPr>
          <p:cNvSpPr/>
          <p:nvPr userDrawn="1"/>
        </p:nvSpPr>
        <p:spPr>
          <a:xfrm>
            <a:off x="11709782" y="6378957"/>
            <a:ext cx="110743" cy="1107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Roboto Regular" pitchFamily="2" charset="0"/>
            </a:endParaRPr>
          </a:p>
        </p:txBody>
      </p:sp>
      <p:sp>
        <p:nvSpPr>
          <p:cNvPr id="8" name="Text Placeholder 12">
            <a:extLst>
              <a:ext uri="{FF2B5EF4-FFF2-40B4-BE49-F238E27FC236}">
                <a16:creationId xmlns:a16="http://schemas.microsoft.com/office/drawing/2014/main" id="{5F28F678-5128-E84A-A50B-D29D6712F8F2}"/>
              </a:ext>
            </a:extLst>
          </p:cNvPr>
          <p:cNvSpPr>
            <a:spLocks noGrp="1"/>
          </p:cNvSpPr>
          <p:nvPr>
            <p:ph type="body" sz="quarter" idx="18" hasCustomPrompt="1"/>
          </p:nvPr>
        </p:nvSpPr>
        <p:spPr>
          <a:xfrm>
            <a:off x="304800" y="6171945"/>
            <a:ext cx="3236259" cy="243170"/>
          </a:xfrm>
        </p:spPr>
        <p:txBody>
          <a:bodyPr lIns="0" tIns="0" rIns="0" bIns="0">
            <a:normAutofit/>
          </a:bodyPr>
          <a:lstStyle>
            <a:lvl1pPr>
              <a:defRPr sz="1100" b="0" i="0">
                <a:solidFill>
                  <a:schemeClr val="bg1"/>
                </a:solidFill>
                <a:latin typeface="Arial" panose="020B0604020202020204" pitchFamily="34" charset="0"/>
                <a:ea typeface="Roboto" pitchFamily="2" charset="0"/>
                <a:cs typeface="Arial" panose="020B0604020202020204" pitchFamily="34" charset="0"/>
              </a:defRPr>
            </a:lvl1pPr>
          </a:lstStyle>
          <a:p>
            <a:pPr lvl="0"/>
            <a:r>
              <a:rPr lang="en-US" dirty="0"/>
              <a:t>@LSE/</a:t>
            </a:r>
          </a:p>
        </p:txBody>
      </p:sp>
      <p:sp>
        <p:nvSpPr>
          <p:cNvPr id="9" name="Text Placeholder 18">
            <a:extLst>
              <a:ext uri="{FF2B5EF4-FFF2-40B4-BE49-F238E27FC236}">
                <a16:creationId xmlns:a16="http://schemas.microsoft.com/office/drawing/2014/main" id="{C6C23041-5B58-0F49-9EE2-80A2BA061E04}"/>
              </a:ext>
            </a:extLst>
          </p:cNvPr>
          <p:cNvSpPr>
            <a:spLocks noGrp="1"/>
          </p:cNvSpPr>
          <p:nvPr>
            <p:ph type="body" sz="quarter" idx="15" hasCustomPrompt="1"/>
          </p:nvPr>
        </p:nvSpPr>
        <p:spPr>
          <a:xfrm>
            <a:off x="6095999" y="6195415"/>
            <a:ext cx="5613783" cy="440057"/>
          </a:xfrm>
        </p:spPr>
        <p:txBody>
          <a:bodyPr anchor="ctr">
            <a:normAutofit/>
          </a:bodyPr>
          <a:lstStyle>
            <a:lvl1pPr algn="r">
              <a:defRPr lang="en-GB" sz="2000" b="0" i="0" kern="1200" baseline="0" dirty="0">
                <a:solidFill>
                  <a:schemeClr val="bg1"/>
                </a:solidFill>
                <a:effectLst/>
                <a:latin typeface="Arial" panose="020B0604020202020204" pitchFamily="34" charset="0"/>
                <a:cs typeface="Arial" panose="020B0604020202020204" pitchFamily="34" charset="0"/>
              </a:defRPr>
            </a:lvl1pPr>
          </a:lstStyle>
          <a:p>
            <a:pPr algn="r"/>
            <a:r>
              <a:rPr lang="en-GB" sz="1800" b="0" i="0" kern="1200" baseline="0" dirty="0">
                <a:solidFill>
                  <a:schemeClr val="bg1"/>
                </a:solidFill>
                <a:effectLst/>
                <a:latin typeface="Arial" panose="020B0604020202020204" pitchFamily="34" charset="0"/>
                <a:ea typeface="+mn-ea"/>
                <a:cs typeface="Arial" panose="020B0604020202020204" pitchFamily="34" charset="0"/>
              </a:rPr>
              <a:t>Department/Institute/Centre name</a:t>
            </a:r>
            <a:endParaRPr lang="en-GB" sz="1800" b="0" i="0" kern="1200" baseline="0" dirty="0">
              <a:solidFill>
                <a:schemeClr val="bg1"/>
              </a:solidFill>
              <a:effectLst/>
              <a:latin typeface="Roboto Regular" pitchFamily="2" charset="0"/>
              <a:ea typeface="+mn-ea"/>
              <a:cs typeface="+mn-cs"/>
            </a:endParaRPr>
          </a:p>
        </p:txBody>
      </p:sp>
      <p:pic>
        <p:nvPicPr>
          <p:cNvPr id="7" name="Picture 6">
            <a:extLst>
              <a:ext uri="{FF2B5EF4-FFF2-40B4-BE49-F238E27FC236}">
                <a16:creationId xmlns:a16="http://schemas.microsoft.com/office/drawing/2014/main" id="{26502FE8-9C79-BE43-99F5-A8F3D004F4EF}"/>
              </a:ext>
            </a:extLst>
          </p:cNvPr>
          <p:cNvPicPr>
            <a:picLocks noChangeAspect="1"/>
          </p:cNvPicPr>
          <p:nvPr userDrawn="1"/>
        </p:nvPicPr>
        <p:blipFill>
          <a:blip r:embed="rId3"/>
          <a:stretch>
            <a:fillRect/>
          </a:stretch>
        </p:blipFill>
        <p:spPr>
          <a:xfrm>
            <a:off x="300038" y="6426199"/>
            <a:ext cx="198728" cy="146431"/>
          </a:xfrm>
          <a:prstGeom prst="rect">
            <a:avLst/>
          </a:prstGeom>
        </p:spPr>
      </p:pic>
      <p:pic>
        <p:nvPicPr>
          <p:cNvPr id="11" name="Picture 10">
            <a:extLst>
              <a:ext uri="{FF2B5EF4-FFF2-40B4-BE49-F238E27FC236}">
                <a16:creationId xmlns:a16="http://schemas.microsoft.com/office/drawing/2014/main" id="{7C32E1D6-0823-BB47-9D8B-240E4FF2C5C1}"/>
              </a:ext>
            </a:extLst>
          </p:cNvPr>
          <p:cNvPicPr>
            <a:picLocks noChangeAspect="1"/>
          </p:cNvPicPr>
          <p:nvPr userDrawn="1"/>
        </p:nvPicPr>
        <p:blipFill>
          <a:blip r:embed="rId4"/>
          <a:stretch>
            <a:fillRect/>
          </a:stretch>
        </p:blipFill>
        <p:spPr>
          <a:xfrm>
            <a:off x="507404" y="6426199"/>
            <a:ext cx="211802" cy="146431"/>
          </a:xfrm>
          <a:prstGeom prst="rect">
            <a:avLst/>
          </a:prstGeom>
        </p:spPr>
      </p:pic>
      <p:pic>
        <p:nvPicPr>
          <p:cNvPr id="12" name="Picture 11">
            <a:extLst>
              <a:ext uri="{FF2B5EF4-FFF2-40B4-BE49-F238E27FC236}">
                <a16:creationId xmlns:a16="http://schemas.microsoft.com/office/drawing/2014/main" id="{C687B8BE-063B-9F45-BE84-0591A8AC61C2}"/>
              </a:ext>
            </a:extLst>
          </p:cNvPr>
          <p:cNvPicPr>
            <a:picLocks noChangeAspect="1"/>
          </p:cNvPicPr>
          <p:nvPr userDrawn="1"/>
        </p:nvPicPr>
        <p:blipFill>
          <a:blip r:embed="rId5"/>
          <a:stretch>
            <a:fillRect/>
          </a:stretch>
        </p:blipFill>
        <p:spPr>
          <a:xfrm>
            <a:off x="718226" y="6426199"/>
            <a:ext cx="222262" cy="146431"/>
          </a:xfrm>
          <a:prstGeom prst="rect">
            <a:avLst/>
          </a:prstGeom>
        </p:spPr>
      </p:pic>
      <p:pic>
        <p:nvPicPr>
          <p:cNvPr id="13" name="Picture 12">
            <a:extLst>
              <a:ext uri="{FF2B5EF4-FFF2-40B4-BE49-F238E27FC236}">
                <a16:creationId xmlns:a16="http://schemas.microsoft.com/office/drawing/2014/main" id="{0676ED2D-9FEF-244F-9291-EAECD8040B6E}"/>
              </a:ext>
            </a:extLst>
          </p:cNvPr>
          <p:cNvPicPr>
            <a:picLocks noChangeAspect="1"/>
          </p:cNvPicPr>
          <p:nvPr userDrawn="1"/>
        </p:nvPicPr>
        <p:blipFill>
          <a:blip r:embed="rId6"/>
          <a:stretch>
            <a:fillRect/>
          </a:stretch>
        </p:blipFill>
        <p:spPr>
          <a:xfrm>
            <a:off x="923637" y="6426348"/>
            <a:ext cx="245795" cy="146431"/>
          </a:xfrm>
          <a:prstGeom prst="rect">
            <a:avLst/>
          </a:prstGeom>
        </p:spPr>
      </p:pic>
    </p:spTree>
    <p:extLst>
      <p:ext uri="{BB962C8B-B14F-4D97-AF65-F5344CB8AC3E}">
        <p14:creationId xmlns:p14="http://schemas.microsoft.com/office/powerpoint/2010/main" val="10725290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Section Slid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8D34B4B-691F-D842-9A74-691FC5C496D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B37763B-0B43-0E45-B9C5-E0D3214E35BD}"/>
              </a:ext>
            </a:extLst>
          </p:cNvPr>
          <p:cNvSpPr>
            <a:spLocks noGrp="1"/>
          </p:cNvSpPr>
          <p:nvPr>
            <p:ph type="ctrTitle" hasCustomPrompt="1"/>
          </p:nvPr>
        </p:nvSpPr>
        <p:spPr>
          <a:xfrm>
            <a:off x="1019175" y="966651"/>
            <a:ext cx="10153650" cy="5281718"/>
          </a:xfrm>
          <a:prstGeom prst="rect">
            <a:avLst/>
          </a:prstGeom>
        </p:spPr>
        <p:txBody>
          <a:bodyPr lIns="0" tIns="0" rIns="0" bIns="0" anchor="ctr" anchorCtr="0">
            <a:normAutofit/>
          </a:bodyPr>
          <a:lstStyle>
            <a:lvl1pPr algn="l">
              <a:defRPr sz="6000" b="1" i="0" cap="all" baseline="0">
                <a:solidFill>
                  <a:schemeClr val="bg1"/>
                </a:solidFill>
                <a:latin typeface="Arial" panose="020B0604020202020204" pitchFamily="34" charset="0"/>
                <a:ea typeface="Roboto" pitchFamily="2" charset="0"/>
                <a:cs typeface="Arial" panose="020B0604020202020204" pitchFamily="34" charset="0"/>
              </a:defRPr>
            </a:lvl1pPr>
          </a:lstStyle>
          <a:p>
            <a:r>
              <a:rPr lang="en-US" dirty="0"/>
              <a:t>Section Title 60pt</a:t>
            </a:r>
          </a:p>
        </p:txBody>
      </p:sp>
      <p:sp>
        <p:nvSpPr>
          <p:cNvPr id="10" name="Rectangle 9">
            <a:extLst>
              <a:ext uri="{FF2B5EF4-FFF2-40B4-BE49-F238E27FC236}">
                <a16:creationId xmlns:a16="http://schemas.microsoft.com/office/drawing/2014/main" id="{C9D0E310-A04E-A34E-88EC-C4D17A077D02}"/>
              </a:ext>
            </a:extLst>
          </p:cNvPr>
          <p:cNvSpPr/>
          <p:nvPr userDrawn="1"/>
        </p:nvSpPr>
        <p:spPr>
          <a:xfrm>
            <a:off x="11709782" y="6378957"/>
            <a:ext cx="110743" cy="1107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Roboto Regular" pitchFamily="2" charset="0"/>
            </a:endParaRPr>
          </a:p>
        </p:txBody>
      </p:sp>
      <p:sp>
        <p:nvSpPr>
          <p:cNvPr id="9" name="Text Placeholder 12">
            <a:extLst>
              <a:ext uri="{FF2B5EF4-FFF2-40B4-BE49-F238E27FC236}">
                <a16:creationId xmlns:a16="http://schemas.microsoft.com/office/drawing/2014/main" id="{56F8988C-991D-B641-BFE6-E92BF052DC2A}"/>
              </a:ext>
            </a:extLst>
          </p:cNvPr>
          <p:cNvSpPr>
            <a:spLocks noGrp="1"/>
          </p:cNvSpPr>
          <p:nvPr>
            <p:ph type="body" sz="quarter" idx="18" hasCustomPrompt="1"/>
          </p:nvPr>
        </p:nvSpPr>
        <p:spPr>
          <a:xfrm>
            <a:off x="304800" y="6171945"/>
            <a:ext cx="3236259" cy="243170"/>
          </a:xfrm>
        </p:spPr>
        <p:txBody>
          <a:bodyPr lIns="0" tIns="0" rIns="0" bIns="0">
            <a:normAutofit/>
          </a:bodyPr>
          <a:lstStyle>
            <a:lvl1pPr>
              <a:defRPr sz="1100" b="0" i="0">
                <a:solidFill>
                  <a:schemeClr val="bg1"/>
                </a:solidFill>
                <a:latin typeface="Arial" panose="020B0604020202020204" pitchFamily="34" charset="0"/>
                <a:ea typeface="Roboto" pitchFamily="2" charset="0"/>
                <a:cs typeface="Arial" panose="020B0604020202020204" pitchFamily="34" charset="0"/>
              </a:defRPr>
            </a:lvl1pPr>
          </a:lstStyle>
          <a:p>
            <a:pPr lvl="0"/>
            <a:r>
              <a:rPr lang="en-US" dirty="0"/>
              <a:t>@LSE/</a:t>
            </a:r>
          </a:p>
        </p:txBody>
      </p:sp>
      <p:sp>
        <p:nvSpPr>
          <p:cNvPr id="8" name="Text Placeholder 18">
            <a:extLst>
              <a:ext uri="{FF2B5EF4-FFF2-40B4-BE49-F238E27FC236}">
                <a16:creationId xmlns:a16="http://schemas.microsoft.com/office/drawing/2014/main" id="{1C113FD7-1B75-4942-A9AD-B0BA087C6E70}"/>
              </a:ext>
            </a:extLst>
          </p:cNvPr>
          <p:cNvSpPr>
            <a:spLocks noGrp="1"/>
          </p:cNvSpPr>
          <p:nvPr>
            <p:ph type="body" sz="quarter" idx="15" hasCustomPrompt="1"/>
          </p:nvPr>
        </p:nvSpPr>
        <p:spPr>
          <a:xfrm>
            <a:off x="6095999" y="6195415"/>
            <a:ext cx="5613783" cy="440057"/>
          </a:xfrm>
        </p:spPr>
        <p:txBody>
          <a:bodyPr anchor="ctr">
            <a:normAutofit/>
          </a:bodyPr>
          <a:lstStyle>
            <a:lvl1pPr algn="r">
              <a:defRPr lang="en-GB" sz="2000" b="0" i="0" kern="1200" baseline="0" dirty="0">
                <a:solidFill>
                  <a:schemeClr val="bg1"/>
                </a:solidFill>
                <a:effectLst/>
                <a:latin typeface="Arial" panose="020B0604020202020204" pitchFamily="34" charset="0"/>
                <a:cs typeface="Arial" panose="020B0604020202020204" pitchFamily="34" charset="0"/>
              </a:defRPr>
            </a:lvl1pPr>
          </a:lstStyle>
          <a:p>
            <a:pPr algn="r"/>
            <a:r>
              <a:rPr lang="en-GB" sz="1800" b="0" i="0" kern="1200" baseline="0" dirty="0">
                <a:solidFill>
                  <a:schemeClr val="bg1"/>
                </a:solidFill>
                <a:effectLst/>
                <a:latin typeface="Arial" panose="020B0604020202020204" pitchFamily="34" charset="0"/>
                <a:ea typeface="+mn-ea"/>
                <a:cs typeface="Arial" panose="020B0604020202020204" pitchFamily="34" charset="0"/>
              </a:rPr>
              <a:t>Department/Institute/Centre name</a:t>
            </a:r>
            <a:endParaRPr lang="en-GB" sz="1800" b="0" i="0" kern="1200" baseline="0" dirty="0">
              <a:solidFill>
                <a:schemeClr val="bg1"/>
              </a:solidFill>
              <a:effectLst/>
              <a:latin typeface="Roboto Regular" pitchFamily="2" charset="0"/>
              <a:ea typeface="+mn-ea"/>
              <a:cs typeface="+mn-cs"/>
            </a:endParaRPr>
          </a:p>
        </p:txBody>
      </p:sp>
      <p:pic>
        <p:nvPicPr>
          <p:cNvPr id="7" name="Picture 6">
            <a:extLst>
              <a:ext uri="{FF2B5EF4-FFF2-40B4-BE49-F238E27FC236}">
                <a16:creationId xmlns:a16="http://schemas.microsoft.com/office/drawing/2014/main" id="{98D48295-3DCA-F94C-939F-16C16756ADCB}"/>
              </a:ext>
            </a:extLst>
          </p:cNvPr>
          <p:cNvPicPr>
            <a:picLocks noChangeAspect="1"/>
          </p:cNvPicPr>
          <p:nvPr userDrawn="1"/>
        </p:nvPicPr>
        <p:blipFill>
          <a:blip r:embed="rId3"/>
          <a:stretch>
            <a:fillRect/>
          </a:stretch>
        </p:blipFill>
        <p:spPr>
          <a:xfrm>
            <a:off x="300038" y="6426199"/>
            <a:ext cx="198728" cy="146431"/>
          </a:xfrm>
          <a:prstGeom prst="rect">
            <a:avLst/>
          </a:prstGeom>
        </p:spPr>
      </p:pic>
      <p:pic>
        <p:nvPicPr>
          <p:cNvPr id="11" name="Picture 10">
            <a:extLst>
              <a:ext uri="{FF2B5EF4-FFF2-40B4-BE49-F238E27FC236}">
                <a16:creationId xmlns:a16="http://schemas.microsoft.com/office/drawing/2014/main" id="{3D64B2A0-07CE-0F4C-BE3C-3A1BE665E40E}"/>
              </a:ext>
            </a:extLst>
          </p:cNvPr>
          <p:cNvPicPr>
            <a:picLocks noChangeAspect="1"/>
          </p:cNvPicPr>
          <p:nvPr userDrawn="1"/>
        </p:nvPicPr>
        <p:blipFill>
          <a:blip r:embed="rId4"/>
          <a:stretch>
            <a:fillRect/>
          </a:stretch>
        </p:blipFill>
        <p:spPr>
          <a:xfrm>
            <a:off x="507404" y="6426199"/>
            <a:ext cx="211802" cy="146431"/>
          </a:xfrm>
          <a:prstGeom prst="rect">
            <a:avLst/>
          </a:prstGeom>
        </p:spPr>
      </p:pic>
      <p:pic>
        <p:nvPicPr>
          <p:cNvPr id="12" name="Picture 11">
            <a:extLst>
              <a:ext uri="{FF2B5EF4-FFF2-40B4-BE49-F238E27FC236}">
                <a16:creationId xmlns:a16="http://schemas.microsoft.com/office/drawing/2014/main" id="{4878B320-D44B-B94E-B161-E6996116A7B8}"/>
              </a:ext>
            </a:extLst>
          </p:cNvPr>
          <p:cNvPicPr>
            <a:picLocks noChangeAspect="1"/>
          </p:cNvPicPr>
          <p:nvPr userDrawn="1"/>
        </p:nvPicPr>
        <p:blipFill>
          <a:blip r:embed="rId5"/>
          <a:stretch>
            <a:fillRect/>
          </a:stretch>
        </p:blipFill>
        <p:spPr>
          <a:xfrm>
            <a:off x="718226" y="6426199"/>
            <a:ext cx="222262" cy="146431"/>
          </a:xfrm>
          <a:prstGeom prst="rect">
            <a:avLst/>
          </a:prstGeom>
        </p:spPr>
      </p:pic>
      <p:pic>
        <p:nvPicPr>
          <p:cNvPr id="13" name="Picture 12">
            <a:extLst>
              <a:ext uri="{FF2B5EF4-FFF2-40B4-BE49-F238E27FC236}">
                <a16:creationId xmlns:a16="http://schemas.microsoft.com/office/drawing/2014/main" id="{D065696F-F818-B449-92FE-BFF3BD356FD1}"/>
              </a:ext>
            </a:extLst>
          </p:cNvPr>
          <p:cNvPicPr>
            <a:picLocks noChangeAspect="1"/>
          </p:cNvPicPr>
          <p:nvPr userDrawn="1"/>
        </p:nvPicPr>
        <p:blipFill>
          <a:blip r:embed="rId6"/>
          <a:stretch>
            <a:fillRect/>
          </a:stretch>
        </p:blipFill>
        <p:spPr>
          <a:xfrm>
            <a:off x="923637" y="6426348"/>
            <a:ext cx="245795" cy="146431"/>
          </a:xfrm>
          <a:prstGeom prst="rect">
            <a:avLst/>
          </a:prstGeom>
        </p:spPr>
      </p:pic>
    </p:spTree>
    <p:extLst>
      <p:ext uri="{BB962C8B-B14F-4D97-AF65-F5344CB8AC3E}">
        <p14:creationId xmlns:p14="http://schemas.microsoft.com/office/powerpoint/2010/main" val="11489481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Section Slid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EEA2C39-E549-0549-AD3D-CCFF17CC61C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B37763B-0B43-0E45-B9C5-E0D3214E35BD}"/>
              </a:ext>
            </a:extLst>
          </p:cNvPr>
          <p:cNvSpPr>
            <a:spLocks noGrp="1"/>
          </p:cNvSpPr>
          <p:nvPr>
            <p:ph type="ctrTitle" hasCustomPrompt="1"/>
          </p:nvPr>
        </p:nvSpPr>
        <p:spPr>
          <a:xfrm>
            <a:off x="1019175" y="966651"/>
            <a:ext cx="10153650" cy="5281718"/>
          </a:xfrm>
          <a:prstGeom prst="rect">
            <a:avLst/>
          </a:prstGeom>
        </p:spPr>
        <p:txBody>
          <a:bodyPr lIns="0" tIns="0" rIns="0" bIns="0" anchor="ctr" anchorCtr="0">
            <a:normAutofit/>
          </a:bodyPr>
          <a:lstStyle>
            <a:lvl1pPr algn="l">
              <a:defRPr sz="6000" b="1" i="0" cap="all" baseline="0">
                <a:solidFill>
                  <a:schemeClr val="bg1"/>
                </a:solidFill>
                <a:latin typeface="Arial" panose="020B0604020202020204" pitchFamily="34" charset="0"/>
                <a:ea typeface="Roboto" pitchFamily="2" charset="0"/>
                <a:cs typeface="Arial" panose="020B0604020202020204" pitchFamily="34" charset="0"/>
              </a:defRPr>
            </a:lvl1pPr>
          </a:lstStyle>
          <a:p>
            <a:r>
              <a:rPr lang="en-US" dirty="0"/>
              <a:t>Section Title 60pt</a:t>
            </a:r>
          </a:p>
        </p:txBody>
      </p:sp>
      <p:sp>
        <p:nvSpPr>
          <p:cNvPr id="10" name="Rectangle 9">
            <a:extLst>
              <a:ext uri="{FF2B5EF4-FFF2-40B4-BE49-F238E27FC236}">
                <a16:creationId xmlns:a16="http://schemas.microsoft.com/office/drawing/2014/main" id="{C9D0E310-A04E-A34E-88EC-C4D17A077D02}"/>
              </a:ext>
            </a:extLst>
          </p:cNvPr>
          <p:cNvSpPr/>
          <p:nvPr userDrawn="1"/>
        </p:nvSpPr>
        <p:spPr>
          <a:xfrm>
            <a:off x="11709782" y="6378957"/>
            <a:ext cx="110743" cy="1107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Roboto Regular" pitchFamily="2" charset="0"/>
            </a:endParaRPr>
          </a:p>
        </p:txBody>
      </p:sp>
      <p:sp>
        <p:nvSpPr>
          <p:cNvPr id="9" name="Text Placeholder 12">
            <a:extLst>
              <a:ext uri="{FF2B5EF4-FFF2-40B4-BE49-F238E27FC236}">
                <a16:creationId xmlns:a16="http://schemas.microsoft.com/office/drawing/2014/main" id="{E61E7D3D-1E2D-7D4F-998A-0FA679A1DB60}"/>
              </a:ext>
            </a:extLst>
          </p:cNvPr>
          <p:cNvSpPr>
            <a:spLocks noGrp="1"/>
          </p:cNvSpPr>
          <p:nvPr>
            <p:ph type="body" sz="quarter" idx="18" hasCustomPrompt="1"/>
          </p:nvPr>
        </p:nvSpPr>
        <p:spPr>
          <a:xfrm>
            <a:off x="304800" y="6171945"/>
            <a:ext cx="3236259" cy="243170"/>
          </a:xfrm>
        </p:spPr>
        <p:txBody>
          <a:bodyPr lIns="0" tIns="0" rIns="0" bIns="0">
            <a:normAutofit/>
          </a:bodyPr>
          <a:lstStyle>
            <a:lvl1pPr>
              <a:defRPr sz="1100" b="0" i="0">
                <a:solidFill>
                  <a:schemeClr val="bg1"/>
                </a:solidFill>
                <a:latin typeface="Arial" panose="020B0604020202020204" pitchFamily="34" charset="0"/>
                <a:ea typeface="Roboto" pitchFamily="2" charset="0"/>
                <a:cs typeface="Arial" panose="020B0604020202020204" pitchFamily="34" charset="0"/>
              </a:defRPr>
            </a:lvl1pPr>
          </a:lstStyle>
          <a:p>
            <a:pPr lvl="0"/>
            <a:r>
              <a:rPr lang="en-US" dirty="0"/>
              <a:t>@LSE/</a:t>
            </a:r>
          </a:p>
        </p:txBody>
      </p:sp>
      <p:sp>
        <p:nvSpPr>
          <p:cNvPr id="8" name="Text Placeholder 18">
            <a:extLst>
              <a:ext uri="{FF2B5EF4-FFF2-40B4-BE49-F238E27FC236}">
                <a16:creationId xmlns:a16="http://schemas.microsoft.com/office/drawing/2014/main" id="{C8CC05EC-B62E-9C47-9B3C-54AACFF838FF}"/>
              </a:ext>
            </a:extLst>
          </p:cNvPr>
          <p:cNvSpPr>
            <a:spLocks noGrp="1"/>
          </p:cNvSpPr>
          <p:nvPr>
            <p:ph type="body" sz="quarter" idx="15" hasCustomPrompt="1"/>
          </p:nvPr>
        </p:nvSpPr>
        <p:spPr>
          <a:xfrm>
            <a:off x="6095999" y="6195415"/>
            <a:ext cx="5613783" cy="440057"/>
          </a:xfrm>
        </p:spPr>
        <p:txBody>
          <a:bodyPr anchor="ctr">
            <a:normAutofit/>
          </a:bodyPr>
          <a:lstStyle>
            <a:lvl1pPr algn="r">
              <a:defRPr lang="en-GB" sz="2000" b="0" i="0" kern="1200" baseline="0" dirty="0">
                <a:solidFill>
                  <a:schemeClr val="bg1"/>
                </a:solidFill>
                <a:effectLst/>
                <a:latin typeface="Arial" panose="020B0604020202020204" pitchFamily="34" charset="0"/>
                <a:cs typeface="Arial" panose="020B0604020202020204" pitchFamily="34" charset="0"/>
              </a:defRPr>
            </a:lvl1pPr>
          </a:lstStyle>
          <a:p>
            <a:pPr algn="r"/>
            <a:r>
              <a:rPr lang="en-GB" sz="1800" b="0" i="0" kern="1200" baseline="0" dirty="0">
                <a:solidFill>
                  <a:schemeClr val="bg1"/>
                </a:solidFill>
                <a:effectLst/>
                <a:latin typeface="Arial" panose="020B0604020202020204" pitchFamily="34" charset="0"/>
                <a:ea typeface="+mn-ea"/>
                <a:cs typeface="Arial" panose="020B0604020202020204" pitchFamily="34" charset="0"/>
              </a:rPr>
              <a:t>Department/Institute/Centre name</a:t>
            </a:r>
            <a:endParaRPr lang="en-GB" sz="1800" b="0" i="0" kern="1200" baseline="0" dirty="0">
              <a:solidFill>
                <a:schemeClr val="bg1"/>
              </a:solidFill>
              <a:effectLst/>
              <a:latin typeface="Roboto Regular" pitchFamily="2" charset="0"/>
              <a:ea typeface="+mn-ea"/>
              <a:cs typeface="+mn-cs"/>
            </a:endParaRPr>
          </a:p>
        </p:txBody>
      </p:sp>
      <p:pic>
        <p:nvPicPr>
          <p:cNvPr id="7" name="Picture 6">
            <a:extLst>
              <a:ext uri="{FF2B5EF4-FFF2-40B4-BE49-F238E27FC236}">
                <a16:creationId xmlns:a16="http://schemas.microsoft.com/office/drawing/2014/main" id="{60C39834-6DB2-904A-99F7-8B6F100DDD9B}"/>
              </a:ext>
            </a:extLst>
          </p:cNvPr>
          <p:cNvPicPr>
            <a:picLocks noChangeAspect="1"/>
          </p:cNvPicPr>
          <p:nvPr userDrawn="1"/>
        </p:nvPicPr>
        <p:blipFill>
          <a:blip r:embed="rId3"/>
          <a:stretch>
            <a:fillRect/>
          </a:stretch>
        </p:blipFill>
        <p:spPr>
          <a:xfrm>
            <a:off x="300038" y="6426199"/>
            <a:ext cx="198728" cy="146431"/>
          </a:xfrm>
          <a:prstGeom prst="rect">
            <a:avLst/>
          </a:prstGeom>
        </p:spPr>
      </p:pic>
      <p:pic>
        <p:nvPicPr>
          <p:cNvPr id="11" name="Picture 10">
            <a:extLst>
              <a:ext uri="{FF2B5EF4-FFF2-40B4-BE49-F238E27FC236}">
                <a16:creationId xmlns:a16="http://schemas.microsoft.com/office/drawing/2014/main" id="{A16E84C0-A1BC-6143-B1E1-CE346C061560}"/>
              </a:ext>
            </a:extLst>
          </p:cNvPr>
          <p:cNvPicPr>
            <a:picLocks noChangeAspect="1"/>
          </p:cNvPicPr>
          <p:nvPr userDrawn="1"/>
        </p:nvPicPr>
        <p:blipFill>
          <a:blip r:embed="rId4"/>
          <a:stretch>
            <a:fillRect/>
          </a:stretch>
        </p:blipFill>
        <p:spPr>
          <a:xfrm>
            <a:off x="507404" y="6426199"/>
            <a:ext cx="211802" cy="146431"/>
          </a:xfrm>
          <a:prstGeom prst="rect">
            <a:avLst/>
          </a:prstGeom>
        </p:spPr>
      </p:pic>
      <p:pic>
        <p:nvPicPr>
          <p:cNvPr id="12" name="Picture 11">
            <a:extLst>
              <a:ext uri="{FF2B5EF4-FFF2-40B4-BE49-F238E27FC236}">
                <a16:creationId xmlns:a16="http://schemas.microsoft.com/office/drawing/2014/main" id="{34D594FB-76FD-0347-8466-546E037A5607}"/>
              </a:ext>
            </a:extLst>
          </p:cNvPr>
          <p:cNvPicPr>
            <a:picLocks noChangeAspect="1"/>
          </p:cNvPicPr>
          <p:nvPr userDrawn="1"/>
        </p:nvPicPr>
        <p:blipFill>
          <a:blip r:embed="rId5"/>
          <a:stretch>
            <a:fillRect/>
          </a:stretch>
        </p:blipFill>
        <p:spPr>
          <a:xfrm>
            <a:off x="718226" y="6426199"/>
            <a:ext cx="222262" cy="146431"/>
          </a:xfrm>
          <a:prstGeom prst="rect">
            <a:avLst/>
          </a:prstGeom>
        </p:spPr>
      </p:pic>
      <p:pic>
        <p:nvPicPr>
          <p:cNvPr id="13" name="Picture 12">
            <a:extLst>
              <a:ext uri="{FF2B5EF4-FFF2-40B4-BE49-F238E27FC236}">
                <a16:creationId xmlns:a16="http://schemas.microsoft.com/office/drawing/2014/main" id="{7C39BC38-52E6-C746-9F37-18516F4EE8CE}"/>
              </a:ext>
            </a:extLst>
          </p:cNvPr>
          <p:cNvPicPr>
            <a:picLocks noChangeAspect="1"/>
          </p:cNvPicPr>
          <p:nvPr userDrawn="1"/>
        </p:nvPicPr>
        <p:blipFill>
          <a:blip r:embed="rId6"/>
          <a:stretch>
            <a:fillRect/>
          </a:stretch>
        </p:blipFill>
        <p:spPr>
          <a:xfrm>
            <a:off x="923637" y="6426348"/>
            <a:ext cx="245795" cy="146431"/>
          </a:xfrm>
          <a:prstGeom prst="rect">
            <a:avLst/>
          </a:prstGeom>
        </p:spPr>
      </p:pic>
    </p:spTree>
    <p:extLst>
      <p:ext uri="{BB962C8B-B14F-4D97-AF65-F5344CB8AC3E}">
        <p14:creationId xmlns:p14="http://schemas.microsoft.com/office/powerpoint/2010/main" val="3074649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Section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D82B8F-7F6A-824A-B6CC-4BE520FE611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B37763B-0B43-0E45-B9C5-E0D3214E35BD}"/>
              </a:ext>
            </a:extLst>
          </p:cNvPr>
          <p:cNvSpPr>
            <a:spLocks noGrp="1"/>
          </p:cNvSpPr>
          <p:nvPr>
            <p:ph type="ctrTitle" hasCustomPrompt="1"/>
          </p:nvPr>
        </p:nvSpPr>
        <p:spPr>
          <a:xfrm>
            <a:off x="1019175" y="966651"/>
            <a:ext cx="10153650" cy="5281718"/>
          </a:xfrm>
          <a:prstGeom prst="rect">
            <a:avLst/>
          </a:prstGeom>
        </p:spPr>
        <p:txBody>
          <a:bodyPr lIns="0" tIns="0" rIns="0" bIns="0" anchor="ctr" anchorCtr="0">
            <a:normAutofit/>
          </a:bodyPr>
          <a:lstStyle>
            <a:lvl1pPr algn="l">
              <a:defRPr sz="6000" b="1" i="0" cap="all" baseline="0">
                <a:solidFill>
                  <a:srgbClr val="E0112B"/>
                </a:solidFill>
                <a:latin typeface="Arial" panose="020B0604020202020204" pitchFamily="34" charset="0"/>
                <a:ea typeface="Roboto" pitchFamily="2" charset="0"/>
                <a:cs typeface="Arial" panose="020B0604020202020204" pitchFamily="34" charset="0"/>
              </a:defRPr>
            </a:lvl1pPr>
          </a:lstStyle>
          <a:p>
            <a:r>
              <a:rPr lang="en-US" dirty="0"/>
              <a:t>Section Title 60pt</a:t>
            </a:r>
          </a:p>
        </p:txBody>
      </p:sp>
      <p:sp>
        <p:nvSpPr>
          <p:cNvPr id="10" name="Rectangle 9">
            <a:extLst>
              <a:ext uri="{FF2B5EF4-FFF2-40B4-BE49-F238E27FC236}">
                <a16:creationId xmlns:a16="http://schemas.microsoft.com/office/drawing/2014/main" id="{C9D0E310-A04E-A34E-88EC-C4D17A077D02}"/>
              </a:ext>
            </a:extLst>
          </p:cNvPr>
          <p:cNvSpPr/>
          <p:nvPr userDrawn="1"/>
        </p:nvSpPr>
        <p:spPr>
          <a:xfrm>
            <a:off x="11709782" y="6378957"/>
            <a:ext cx="110743" cy="110743"/>
          </a:xfrm>
          <a:prstGeom prst="rect">
            <a:avLst/>
          </a:prstGeom>
          <a:solidFill>
            <a:srgbClr val="E011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Roboto Regular" pitchFamily="2" charset="0"/>
            </a:endParaRPr>
          </a:p>
        </p:txBody>
      </p:sp>
      <p:sp>
        <p:nvSpPr>
          <p:cNvPr id="9" name="Text Placeholder 12">
            <a:extLst>
              <a:ext uri="{FF2B5EF4-FFF2-40B4-BE49-F238E27FC236}">
                <a16:creationId xmlns:a16="http://schemas.microsoft.com/office/drawing/2014/main" id="{ED29FF55-A094-494C-BDFD-4CA8713219C0}"/>
              </a:ext>
            </a:extLst>
          </p:cNvPr>
          <p:cNvSpPr>
            <a:spLocks noGrp="1"/>
          </p:cNvSpPr>
          <p:nvPr>
            <p:ph type="body" sz="quarter" idx="18" hasCustomPrompt="1"/>
          </p:nvPr>
        </p:nvSpPr>
        <p:spPr>
          <a:xfrm>
            <a:off x="304800" y="6171945"/>
            <a:ext cx="3236259" cy="243170"/>
          </a:xfrm>
        </p:spPr>
        <p:txBody>
          <a:bodyPr lIns="0" tIns="0" rIns="0" bIns="0">
            <a:normAutofit/>
          </a:bodyPr>
          <a:lstStyle>
            <a:lvl1pPr>
              <a:defRPr sz="1100" b="0" i="0">
                <a:solidFill>
                  <a:srgbClr val="E0112B"/>
                </a:solidFill>
                <a:latin typeface="Arial" panose="020B0604020202020204" pitchFamily="34" charset="0"/>
                <a:ea typeface="Roboto" pitchFamily="2" charset="0"/>
                <a:cs typeface="Arial" panose="020B0604020202020204" pitchFamily="34" charset="0"/>
              </a:defRPr>
            </a:lvl1pPr>
          </a:lstStyle>
          <a:p>
            <a:pPr lvl="0"/>
            <a:r>
              <a:rPr lang="en-US" dirty="0"/>
              <a:t>@</a:t>
            </a:r>
            <a:r>
              <a:rPr lang="en-US" dirty="0" err="1"/>
              <a:t>LSE</a:t>
            </a:r>
            <a:r>
              <a:rPr lang="en-US" altLang="zh-CN" dirty="0" err="1"/>
              <a:t>HealthPolicy</a:t>
            </a:r>
            <a:endParaRPr lang="en-US" dirty="0"/>
          </a:p>
        </p:txBody>
      </p:sp>
      <p:sp>
        <p:nvSpPr>
          <p:cNvPr id="11" name="Text Placeholder 18">
            <a:extLst>
              <a:ext uri="{FF2B5EF4-FFF2-40B4-BE49-F238E27FC236}">
                <a16:creationId xmlns:a16="http://schemas.microsoft.com/office/drawing/2014/main" id="{887205A7-1DFC-B44C-A9D9-778026AE1E49}"/>
              </a:ext>
            </a:extLst>
          </p:cNvPr>
          <p:cNvSpPr>
            <a:spLocks noGrp="1"/>
          </p:cNvSpPr>
          <p:nvPr>
            <p:ph type="body" sz="quarter" idx="15" hasCustomPrompt="1"/>
          </p:nvPr>
        </p:nvSpPr>
        <p:spPr>
          <a:xfrm>
            <a:off x="6095999" y="6195415"/>
            <a:ext cx="5613783" cy="440057"/>
          </a:xfrm>
        </p:spPr>
        <p:txBody>
          <a:bodyPr anchor="ctr">
            <a:normAutofit/>
          </a:bodyPr>
          <a:lstStyle>
            <a:lvl1pPr algn="r">
              <a:defRPr lang="en-GB" sz="1800" b="0" i="0" kern="1200" baseline="0" dirty="0">
                <a:solidFill>
                  <a:schemeClr val="tx1"/>
                </a:solidFill>
                <a:effectLst/>
                <a:latin typeface="Arial" panose="020B0604020202020204" pitchFamily="34" charset="0"/>
                <a:cs typeface="Arial" panose="020B0604020202020204" pitchFamily="34" charset="0"/>
              </a:defRPr>
            </a:lvl1pPr>
          </a:lstStyle>
          <a:p>
            <a:r>
              <a:rPr lang="en-US" altLang="zh-CN" dirty="0"/>
              <a:t>LSE</a:t>
            </a:r>
            <a:r>
              <a:rPr lang="zh-CN" altLang="en-US" dirty="0"/>
              <a:t> </a:t>
            </a:r>
            <a:r>
              <a:rPr lang="en-US" altLang="zh-CN" dirty="0"/>
              <a:t>Health</a:t>
            </a:r>
            <a:endParaRPr lang="en-US" dirty="0"/>
          </a:p>
        </p:txBody>
      </p:sp>
      <p:pic>
        <p:nvPicPr>
          <p:cNvPr id="24" name="Picture 23">
            <a:extLst>
              <a:ext uri="{FF2B5EF4-FFF2-40B4-BE49-F238E27FC236}">
                <a16:creationId xmlns:a16="http://schemas.microsoft.com/office/drawing/2014/main" id="{53B95DC6-54E1-0549-BD9F-AAFD521A99C9}"/>
              </a:ext>
            </a:extLst>
          </p:cNvPr>
          <p:cNvPicPr>
            <a:picLocks noChangeAspect="1"/>
          </p:cNvPicPr>
          <p:nvPr userDrawn="1"/>
        </p:nvPicPr>
        <p:blipFill>
          <a:blip r:embed="rId3"/>
          <a:stretch>
            <a:fillRect/>
          </a:stretch>
        </p:blipFill>
        <p:spPr>
          <a:xfrm>
            <a:off x="300038" y="6422517"/>
            <a:ext cx="209241" cy="150224"/>
          </a:xfrm>
          <a:prstGeom prst="rect">
            <a:avLst/>
          </a:prstGeom>
        </p:spPr>
      </p:pic>
      <p:pic>
        <p:nvPicPr>
          <p:cNvPr id="25" name="Picture 24">
            <a:extLst>
              <a:ext uri="{FF2B5EF4-FFF2-40B4-BE49-F238E27FC236}">
                <a16:creationId xmlns:a16="http://schemas.microsoft.com/office/drawing/2014/main" id="{08A7F648-07EC-9947-89EF-020D3019EC30}"/>
              </a:ext>
            </a:extLst>
          </p:cNvPr>
          <p:cNvPicPr>
            <a:picLocks noChangeAspect="1"/>
          </p:cNvPicPr>
          <p:nvPr userDrawn="1"/>
        </p:nvPicPr>
        <p:blipFill>
          <a:blip r:embed="rId4"/>
          <a:stretch>
            <a:fillRect/>
          </a:stretch>
        </p:blipFill>
        <p:spPr>
          <a:xfrm>
            <a:off x="497406" y="6425613"/>
            <a:ext cx="228019" cy="150224"/>
          </a:xfrm>
          <a:prstGeom prst="rect">
            <a:avLst/>
          </a:prstGeom>
        </p:spPr>
      </p:pic>
      <p:pic>
        <p:nvPicPr>
          <p:cNvPr id="26" name="Picture 25">
            <a:extLst>
              <a:ext uri="{FF2B5EF4-FFF2-40B4-BE49-F238E27FC236}">
                <a16:creationId xmlns:a16="http://schemas.microsoft.com/office/drawing/2014/main" id="{DAB160F0-9724-9247-8E01-3D9A824EFD8A}"/>
              </a:ext>
            </a:extLst>
          </p:cNvPr>
          <p:cNvPicPr>
            <a:picLocks noChangeAspect="1"/>
          </p:cNvPicPr>
          <p:nvPr userDrawn="1"/>
        </p:nvPicPr>
        <p:blipFill>
          <a:blip r:embed="rId5"/>
          <a:stretch>
            <a:fillRect/>
          </a:stretch>
        </p:blipFill>
        <p:spPr>
          <a:xfrm>
            <a:off x="711927" y="6425824"/>
            <a:ext cx="228019" cy="150224"/>
          </a:xfrm>
          <a:prstGeom prst="rect">
            <a:avLst/>
          </a:prstGeom>
        </p:spPr>
      </p:pic>
      <p:pic>
        <p:nvPicPr>
          <p:cNvPr id="27" name="Picture 26">
            <a:extLst>
              <a:ext uri="{FF2B5EF4-FFF2-40B4-BE49-F238E27FC236}">
                <a16:creationId xmlns:a16="http://schemas.microsoft.com/office/drawing/2014/main" id="{A01D6C39-1E90-3C41-A27C-F372B4042D4C}"/>
              </a:ext>
            </a:extLst>
          </p:cNvPr>
          <p:cNvPicPr>
            <a:picLocks noChangeAspect="1"/>
          </p:cNvPicPr>
          <p:nvPr userDrawn="1"/>
        </p:nvPicPr>
        <p:blipFill>
          <a:blip r:embed="rId6"/>
          <a:stretch>
            <a:fillRect/>
          </a:stretch>
        </p:blipFill>
        <p:spPr>
          <a:xfrm>
            <a:off x="920445" y="6424466"/>
            <a:ext cx="252162" cy="150224"/>
          </a:xfrm>
          <a:prstGeom prst="rect">
            <a:avLst/>
          </a:prstGeom>
        </p:spPr>
      </p:pic>
    </p:spTree>
    <p:extLst>
      <p:ext uri="{BB962C8B-B14F-4D97-AF65-F5344CB8AC3E}">
        <p14:creationId xmlns:p14="http://schemas.microsoft.com/office/powerpoint/2010/main" val="14145420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Content Slid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A3FEE0C-0A96-0248-9516-10BC59EEF60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Title Placeholder 1">
            <a:extLst>
              <a:ext uri="{FF2B5EF4-FFF2-40B4-BE49-F238E27FC236}">
                <a16:creationId xmlns:a16="http://schemas.microsoft.com/office/drawing/2014/main" id="{4F6C8FBA-8122-DE4F-8931-D7978E15E67F}"/>
              </a:ext>
            </a:extLst>
          </p:cNvPr>
          <p:cNvSpPr>
            <a:spLocks noGrp="1"/>
          </p:cNvSpPr>
          <p:nvPr>
            <p:ph type="title" hasCustomPrompt="1"/>
          </p:nvPr>
        </p:nvSpPr>
        <p:spPr>
          <a:xfrm>
            <a:off x="6095999" y="296862"/>
            <a:ext cx="5613783" cy="611187"/>
          </a:xfrm>
          <a:prstGeom prst="rect">
            <a:avLst/>
          </a:prstGeom>
        </p:spPr>
        <p:txBody>
          <a:bodyPr vert="horz" lIns="0" tIns="0" rIns="0" bIns="0" rtlCol="0" anchor="ctr" anchorCtr="0">
            <a:noAutofit/>
          </a:bodyPr>
          <a:lstStyle>
            <a:lvl1pPr algn="r">
              <a:lnSpc>
                <a:spcPts val="3200"/>
              </a:lnSpc>
              <a:defRPr sz="2000" b="1" i="0">
                <a:solidFill>
                  <a:schemeClr val="bg1"/>
                </a:solidFill>
                <a:latin typeface="Arial" panose="020B0604020202020204" pitchFamily="34" charset="0"/>
                <a:ea typeface="Roboto Medium" pitchFamily="2" charset="0"/>
                <a:cs typeface="Arial" panose="020B0604020202020204" pitchFamily="34" charset="0"/>
              </a:defRPr>
            </a:lvl1pPr>
          </a:lstStyle>
          <a:p>
            <a:r>
              <a:rPr lang="en-US" dirty="0"/>
              <a:t>Presentation Title Here</a:t>
            </a:r>
          </a:p>
        </p:txBody>
      </p:sp>
      <p:sp>
        <p:nvSpPr>
          <p:cNvPr id="13" name="Rectangle 12">
            <a:extLst>
              <a:ext uri="{FF2B5EF4-FFF2-40B4-BE49-F238E27FC236}">
                <a16:creationId xmlns:a16="http://schemas.microsoft.com/office/drawing/2014/main" id="{483E6D21-7AD3-0441-A8C6-8569B63AB571}"/>
              </a:ext>
            </a:extLst>
          </p:cNvPr>
          <p:cNvSpPr/>
          <p:nvPr userDrawn="1"/>
        </p:nvSpPr>
        <p:spPr>
          <a:xfrm>
            <a:off x="11709782" y="6378957"/>
            <a:ext cx="110743" cy="1107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Roboto Regular" pitchFamily="2" charset="0"/>
            </a:endParaRPr>
          </a:p>
        </p:txBody>
      </p:sp>
      <p:sp>
        <p:nvSpPr>
          <p:cNvPr id="11" name="Text Placeholder 3">
            <a:extLst>
              <a:ext uri="{FF2B5EF4-FFF2-40B4-BE49-F238E27FC236}">
                <a16:creationId xmlns:a16="http://schemas.microsoft.com/office/drawing/2014/main" id="{59717407-247D-DA41-9CDC-E95D001991A7}"/>
              </a:ext>
            </a:extLst>
          </p:cNvPr>
          <p:cNvSpPr>
            <a:spLocks noGrp="1"/>
          </p:cNvSpPr>
          <p:nvPr>
            <p:ph type="body" sz="quarter" idx="10"/>
          </p:nvPr>
        </p:nvSpPr>
        <p:spPr>
          <a:xfrm>
            <a:off x="1019175" y="1700213"/>
            <a:ext cx="10153650" cy="4448038"/>
          </a:xfrm>
          <a:prstGeom prst="rect">
            <a:avLst/>
          </a:prstGeom>
        </p:spPr>
        <p:txBody>
          <a:bodyPr/>
          <a:lstStyle>
            <a:lvl1pPr algn="l">
              <a:defRPr sz="2400" b="1" i="0" baseline="0">
                <a:solidFill>
                  <a:schemeClr val="bg1"/>
                </a:solidFill>
                <a:latin typeface="Arial" panose="020B0604020202020204" pitchFamily="34" charset="0"/>
                <a:cs typeface="Arial" panose="020B0604020202020204" pitchFamily="34" charset="0"/>
              </a:defRPr>
            </a:lvl1pPr>
            <a:lvl2pPr marL="184150" indent="-176213" algn="l">
              <a:buClr>
                <a:schemeClr val="bg1"/>
              </a:buClr>
              <a:buFont typeface="Wingdings" pitchFamily="2" charset="2"/>
              <a:buChar char="§"/>
              <a:defRPr sz="2400" b="0" i="0">
                <a:solidFill>
                  <a:schemeClr val="bg1"/>
                </a:solidFill>
                <a:latin typeface="Arial" panose="020B0604020202020204" pitchFamily="34" charset="0"/>
                <a:cs typeface="Arial" panose="020B0604020202020204" pitchFamily="34" charset="0"/>
              </a:defRPr>
            </a:lvl2pPr>
            <a:lvl3pPr marL="185738" indent="177800" algn="l">
              <a:buClr>
                <a:schemeClr val="bg1"/>
              </a:buClr>
              <a:buFont typeface="Wingdings" pitchFamily="2" charset="2"/>
              <a:buChar char="§"/>
              <a:defRPr sz="2400" b="0" i="0">
                <a:solidFill>
                  <a:schemeClr val="bg1"/>
                </a:solidFill>
                <a:latin typeface="Arial" panose="020B0604020202020204" pitchFamily="34" charset="0"/>
                <a:cs typeface="Arial" panose="020B0604020202020204" pitchFamily="34" charset="0"/>
              </a:defRPr>
            </a:lvl3pPr>
            <a:lvl4pPr marL="541338" indent="-177800" algn="l">
              <a:buClr>
                <a:schemeClr val="bg1"/>
              </a:buClr>
              <a:buFont typeface="Wingdings" pitchFamily="2" charset="2"/>
              <a:buChar char="§"/>
              <a:defRPr sz="2000" b="0" i="0">
                <a:solidFill>
                  <a:schemeClr val="bg1"/>
                </a:solidFill>
                <a:latin typeface="Arial" panose="020B0604020202020204" pitchFamily="34" charset="0"/>
                <a:cs typeface="Arial" panose="020B0604020202020204" pitchFamily="34" charset="0"/>
              </a:defRPr>
            </a:lvl4pPr>
            <a:lvl5pPr marL="541337" indent="0" algn="l">
              <a:buNone/>
              <a:defRPr sz="2000" b="0" i="0">
                <a:solidFill>
                  <a:schemeClr val="bg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 Fifth level</a:t>
            </a:r>
          </a:p>
        </p:txBody>
      </p:sp>
      <p:sp>
        <p:nvSpPr>
          <p:cNvPr id="12" name="Text Placeholder 12">
            <a:extLst>
              <a:ext uri="{FF2B5EF4-FFF2-40B4-BE49-F238E27FC236}">
                <a16:creationId xmlns:a16="http://schemas.microsoft.com/office/drawing/2014/main" id="{34B96331-9581-4E43-ABF0-A901F058A99B}"/>
              </a:ext>
            </a:extLst>
          </p:cNvPr>
          <p:cNvSpPr>
            <a:spLocks noGrp="1"/>
          </p:cNvSpPr>
          <p:nvPr>
            <p:ph type="body" sz="quarter" idx="18" hasCustomPrompt="1"/>
          </p:nvPr>
        </p:nvSpPr>
        <p:spPr>
          <a:xfrm>
            <a:off x="304800" y="6171945"/>
            <a:ext cx="3236259" cy="243170"/>
          </a:xfrm>
        </p:spPr>
        <p:txBody>
          <a:bodyPr lIns="0" tIns="0" rIns="0" bIns="0">
            <a:normAutofit/>
          </a:bodyPr>
          <a:lstStyle>
            <a:lvl1pPr>
              <a:defRPr sz="1100" b="0" i="0">
                <a:solidFill>
                  <a:schemeClr val="bg1"/>
                </a:solidFill>
                <a:latin typeface="Arial" panose="020B0604020202020204" pitchFamily="34" charset="0"/>
                <a:ea typeface="Roboto" pitchFamily="2" charset="0"/>
                <a:cs typeface="Arial" panose="020B0604020202020204" pitchFamily="34" charset="0"/>
              </a:defRPr>
            </a:lvl1pPr>
          </a:lstStyle>
          <a:p>
            <a:pPr lvl="0"/>
            <a:r>
              <a:rPr lang="en-US" dirty="0"/>
              <a:t>@LSE/</a:t>
            </a:r>
          </a:p>
        </p:txBody>
      </p:sp>
      <p:sp>
        <p:nvSpPr>
          <p:cNvPr id="8" name="Text Placeholder 18">
            <a:extLst>
              <a:ext uri="{FF2B5EF4-FFF2-40B4-BE49-F238E27FC236}">
                <a16:creationId xmlns:a16="http://schemas.microsoft.com/office/drawing/2014/main" id="{7D42BA40-87FF-5E42-8A4C-E9433C6F2374}"/>
              </a:ext>
            </a:extLst>
          </p:cNvPr>
          <p:cNvSpPr>
            <a:spLocks noGrp="1"/>
          </p:cNvSpPr>
          <p:nvPr>
            <p:ph type="body" sz="quarter" idx="15" hasCustomPrompt="1"/>
          </p:nvPr>
        </p:nvSpPr>
        <p:spPr>
          <a:xfrm>
            <a:off x="6095999" y="6195415"/>
            <a:ext cx="5613783" cy="440057"/>
          </a:xfrm>
        </p:spPr>
        <p:txBody>
          <a:bodyPr anchor="ctr">
            <a:normAutofit/>
          </a:bodyPr>
          <a:lstStyle>
            <a:lvl1pPr algn="r">
              <a:defRPr lang="en-GB" sz="2000" b="0" i="0" kern="1200" baseline="0" dirty="0">
                <a:solidFill>
                  <a:schemeClr val="bg1"/>
                </a:solidFill>
                <a:effectLst/>
                <a:latin typeface="Arial" panose="020B0604020202020204" pitchFamily="34" charset="0"/>
                <a:cs typeface="Arial" panose="020B0604020202020204" pitchFamily="34" charset="0"/>
              </a:defRPr>
            </a:lvl1pPr>
          </a:lstStyle>
          <a:p>
            <a:pPr algn="r"/>
            <a:r>
              <a:rPr lang="en-GB" sz="1800" b="0" i="0" kern="1200" baseline="0" dirty="0">
                <a:solidFill>
                  <a:schemeClr val="bg1"/>
                </a:solidFill>
                <a:effectLst/>
                <a:latin typeface="Arial" panose="020B0604020202020204" pitchFamily="34" charset="0"/>
                <a:ea typeface="+mn-ea"/>
                <a:cs typeface="Arial" panose="020B0604020202020204" pitchFamily="34" charset="0"/>
              </a:rPr>
              <a:t>Department/Institute/Centre name</a:t>
            </a:r>
            <a:endParaRPr lang="en-GB" sz="1800" b="0" i="0" kern="1200" baseline="0" dirty="0">
              <a:solidFill>
                <a:schemeClr val="bg1"/>
              </a:solidFill>
              <a:effectLst/>
              <a:latin typeface="Roboto Regular" pitchFamily="2" charset="0"/>
              <a:ea typeface="+mn-ea"/>
              <a:cs typeface="+mn-cs"/>
            </a:endParaRPr>
          </a:p>
        </p:txBody>
      </p:sp>
      <p:pic>
        <p:nvPicPr>
          <p:cNvPr id="9" name="Picture 8">
            <a:extLst>
              <a:ext uri="{FF2B5EF4-FFF2-40B4-BE49-F238E27FC236}">
                <a16:creationId xmlns:a16="http://schemas.microsoft.com/office/drawing/2014/main" id="{70B4BB3F-7DB8-F64F-BC21-D56FACCE4C9D}"/>
              </a:ext>
            </a:extLst>
          </p:cNvPr>
          <p:cNvPicPr>
            <a:picLocks noChangeAspect="1"/>
          </p:cNvPicPr>
          <p:nvPr userDrawn="1"/>
        </p:nvPicPr>
        <p:blipFill>
          <a:blip r:embed="rId3"/>
          <a:stretch>
            <a:fillRect/>
          </a:stretch>
        </p:blipFill>
        <p:spPr>
          <a:xfrm>
            <a:off x="300038" y="6426199"/>
            <a:ext cx="198728" cy="146431"/>
          </a:xfrm>
          <a:prstGeom prst="rect">
            <a:avLst/>
          </a:prstGeom>
        </p:spPr>
      </p:pic>
      <p:pic>
        <p:nvPicPr>
          <p:cNvPr id="14" name="Picture 13">
            <a:extLst>
              <a:ext uri="{FF2B5EF4-FFF2-40B4-BE49-F238E27FC236}">
                <a16:creationId xmlns:a16="http://schemas.microsoft.com/office/drawing/2014/main" id="{FD5C75E6-AFEF-F44C-8653-CB4C5BB94B10}"/>
              </a:ext>
            </a:extLst>
          </p:cNvPr>
          <p:cNvPicPr>
            <a:picLocks noChangeAspect="1"/>
          </p:cNvPicPr>
          <p:nvPr userDrawn="1"/>
        </p:nvPicPr>
        <p:blipFill>
          <a:blip r:embed="rId4"/>
          <a:stretch>
            <a:fillRect/>
          </a:stretch>
        </p:blipFill>
        <p:spPr>
          <a:xfrm>
            <a:off x="507404" y="6426199"/>
            <a:ext cx="211802" cy="146431"/>
          </a:xfrm>
          <a:prstGeom prst="rect">
            <a:avLst/>
          </a:prstGeom>
        </p:spPr>
      </p:pic>
      <p:pic>
        <p:nvPicPr>
          <p:cNvPr id="15" name="Picture 14">
            <a:extLst>
              <a:ext uri="{FF2B5EF4-FFF2-40B4-BE49-F238E27FC236}">
                <a16:creationId xmlns:a16="http://schemas.microsoft.com/office/drawing/2014/main" id="{2697838D-875E-8D49-A0FE-D850C83C3BF4}"/>
              </a:ext>
            </a:extLst>
          </p:cNvPr>
          <p:cNvPicPr>
            <a:picLocks noChangeAspect="1"/>
          </p:cNvPicPr>
          <p:nvPr userDrawn="1"/>
        </p:nvPicPr>
        <p:blipFill>
          <a:blip r:embed="rId5"/>
          <a:stretch>
            <a:fillRect/>
          </a:stretch>
        </p:blipFill>
        <p:spPr>
          <a:xfrm>
            <a:off x="718226" y="6426199"/>
            <a:ext cx="222262" cy="146431"/>
          </a:xfrm>
          <a:prstGeom prst="rect">
            <a:avLst/>
          </a:prstGeom>
        </p:spPr>
      </p:pic>
      <p:pic>
        <p:nvPicPr>
          <p:cNvPr id="16" name="Picture 15">
            <a:extLst>
              <a:ext uri="{FF2B5EF4-FFF2-40B4-BE49-F238E27FC236}">
                <a16:creationId xmlns:a16="http://schemas.microsoft.com/office/drawing/2014/main" id="{61C19022-A94A-3244-B4B3-0F9EF5A94A7E}"/>
              </a:ext>
            </a:extLst>
          </p:cNvPr>
          <p:cNvPicPr>
            <a:picLocks noChangeAspect="1"/>
          </p:cNvPicPr>
          <p:nvPr userDrawn="1"/>
        </p:nvPicPr>
        <p:blipFill>
          <a:blip r:embed="rId6"/>
          <a:stretch>
            <a:fillRect/>
          </a:stretch>
        </p:blipFill>
        <p:spPr>
          <a:xfrm>
            <a:off x="923637" y="6426348"/>
            <a:ext cx="245795" cy="146431"/>
          </a:xfrm>
          <a:prstGeom prst="rect">
            <a:avLst/>
          </a:prstGeom>
        </p:spPr>
      </p:pic>
    </p:spTree>
    <p:extLst>
      <p:ext uri="{BB962C8B-B14F-4D97-AF65-F5344CB8AC3E}">
        <p14:creationId xmlns:p14="http://schemas.microsoft.com/office/powerpoint/2010/main" val="1729785979"/>
      </p:ext>
    </p:extLst>
  </p:cSld>
  <p:clrMapOvr>
    <a:masterClrMapping/>
  </p:clrMapOvr>
  <p:extLst>
    <p:ext uri="{DCECCB84-F9BA-43D5-87BE-67443E8EF086}">
      <p15:sldGuideLst xmlns:p15="http://schemas.microsoft.com/office/powerpoint/2012/main">
        <p15:guide id="1" pos="3840">
          <p15:clr>
            <a:srgbClr val="FBAE40"/>
          </p15:clr>
        </p15:guide>
        <p15:guide id="2" orient="horz" pos="48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ntent Slid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FB63E7E-A2E8-BF4C-BE2D-5511C1F2688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483E6D21-7AD3-0441-A8C6-8569B63AB571}"/>
              </a:ext>
            </a:extLst>
          </p:cNvPr>
          <p:cNvSpPr/>
          <p:nvPr userDrawn="1"/>
        </p:nvSpPr>
        <p:spPr>
          <a:xfrm>
            <a:off x="11709782" y="6378957"/>
            <a:ext cx="110743" cy="1107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Roboto Regular" pitchFamily="2" charset="0"/>
            </a:endParaRPr>
          </a:p>
        </p:txBody>
      </p:sp>
      <p:sp>
        <p:nvSpPr>
          <p:cNvPr id="12" name="Title Placeholder 1">
            <a:extLst>
              <a:ext uri="{FF2B5EF4-FFF2-40B4-BE49-F238E27FC236}">
                <a16:creationId xmlns:a16="http://schemas.microsoft.com/office/drawing/2014/main" id="{5013BD44-70D3-0447-99F0-C19BF8D53A87}"/>
              </a:ext>
            </a:extLst>
          </p:cNvPr>
          <p:cNvSpPr>
            <a:spLocks noGrp="1"/>
          </p:cNvSpPr>
          <p:nvPr>
            <p:ph type="title" hasCustomPrompt="1"/>
          </p:nvPr>
        </p:nvSpPr>
        <p:spPr>
          <a:xfrm>
            <a:off x="6095999" y="296862"/>
            <a:ext cx="5613783" cy="611187"/>
          </a:xfrm>
          <a:prstGeom prst="rect">
            <a:avLst/>
          </a:prstGeom>
        </p:spPr>
        <p:txBody>
          <a:bodyPr vert="horz" lIns="0" tIns="0" rIns="0" bIns="0" rtlCol="0" anchor="ctr" anchorCtr="0">
            <a:noAutofit/>
          </a:bodyPr>
          <a:lstStyle>
            <a:lvl1pPr algn="r">
              <a:lnSpc>
                <a:spcPts val="3200"/>
              </a:lnSpc>
              <a:defRPr sz="2000" b="1" i="0">
                <a:solidFill>
                  <a:schemeClr val="bg1"/>
                </a:solidFill>
                <a:latin typeface="Arial" panose="020B0604020202020204" pitchFamily="34" charset="0"/>
                <a:ea typeface="Roboto Medium" pitchFamily="2" charset="0"/>
                <a:cs typeface="Arial" panose="020B0604020202020204" pitchFamily="34" charset="0"/>
              </a:defRPr>
            </a:lvl1pPr>
          </a:lstStyle>
          <a:p>
            <a:r>
              <a:rPr lang="en-US" dirty="0"/>
              <a:t>Presentation Title Here</a:t>
            </a:r>
          </a:p>
        </p:txBody>
      </p:sp>
      <p:sp>
        <p:nvSpPr>
          <p:cNvPr id="8" name="Text Placeholder 12">
            <a:extLst>
              <a:ext uri="{FF2B5EF4-FFF2-40B4-BE49-F238E27FC236}">
                <a16:creationId xmlns:a16="http://schemas.microsoft.com/office/drawing/2014/main" id="{4EF713E7-A59D-234A-9964-F3587B0A5AFB}"/>
              </a:ext>
            </a:extLst>
          </p:cNvPr>
          <p:cNvSpPr>
            <a:spLocks noGrp="1"/>
          </p:cNvSpPr>
          <p:nvPr>
            <p:ph type="body" sz="quarter" idx="18" hasCustomPrompt="1"/>
          </p:nvPr>
        </p:nvSpPr>
        <p:spPr>
          <a:xfrm>
            <a:off x="304800" y="6171945"/>
            <a:ext cx="3236259" cy="243170"/>
          </a:xfrm>
        </p:spPr>
        <p:txBody>
          <a:bodyPr lIns="0" tIns="0" rIns="0" bIns="0">
            <a:normAutofit/>
          </a:bodyPr>
          <a:lstStyle>
            <a:lvl1pPr>
              <a:defRPr sz="1100" b="0" i="0">
                <a:solidFill>
                  <a:schemeClr val="bg1"/>
                </a:solidFill>
                <a:latin typeface="Arial" panose="020B0604020202020204" pitchFamily="34" charset="0"/>
                <a:ea typeface="Roboto" pitchFamily="2" charset="0"/>
                <a:cs typeface="Arial" panose="020B0604020202020204" pitchFamily="34" charset="0"/>
              </a:defRPr>
            </a:lvl1pPr>
          </a:lstStyle>
          <a:p>
            <a:pPr lvl="0"/>
            <a:r>
              <a:rPr lang="en-US" dirty="0"/>
              <a:t>@LSE/</a:t>
            </a:r>
          </a:p>
        </p:txBody>
      </p:sp>
      <p:sp>
        <p:nvSpPr>
          <p:cNvPr id="9" name="Text Placeholder 3">
            <a:extLst>
              <a:ext uri="{FF2B5EF4-FFF2-40B4-BE49-F238E27FC236}">
                <a16:creationId xmlns:a16="http://schemas.microsoft.com/office/drawing/2014/main" id="{8E0CE2A9-7B0A-6848-9FD9-D42F76C91BEB}"/>
              </a:ext>
            </a:extLst>
          </p:cNvPr>
          <p:cNvSpPr>
            <a:spLocks noGrp="1"/>
          </p:cNvSpPr>
          <p:nvPr>
            <p:ph type="body" sz="quarter" idx="10"/>
          </p:nvPr>
        </p:nvSpPr>
        <p:spPr>
          <a:xfrm>
            <a:off x="1019175" y="1700213"/>
            <a:ext cx="10153650" cy="4448038"/>
          </a:xfrm>
          <a:prstGeom prst="rect">
            <a:avLst/>
          </a:prstGeom>
        </p:spPr>
        <p:txBody>
          <a:bodyPr/>
          <a:lstStyle>
            <a:lvl1pPr algn="l">
              <a:defRPr sz="2400" b="1" i="0" baseline="0">
                <a:solidFill>
                  <a:schemeClr val="bg1"/>
                </a:solidFill>
                <a:latin typeface="Arial" panose="020B0604020202020204" pitchFamily="34" charset="0"/>
                <a:cs typeface="Arial" panose="020B0604020202020204" pitchFamily="34" charset="0"/>
              </a:defRPr>
            </a:lvl1pPr>
            <a:lvl2pPr marL="184150" indent="-176213" algn="l">
              <a:buClr>
                <a:schemeClr val="bg1"/>
              </a:buClr>
              <a:buFont typeface="Wingdings" pitchFamily="2" charset="2"/>
              <a:buChar char="§"/>
              <a:defRPr sz="2400" b="0" i="0">
                <a:solidFill>
                  <a:schemeClr val="bg1"/>
                </a:solidFill>
                <a:latin typeface="Arial" panose="020B0604020202020204" pitchFamily="34" charset="0"/>
                <a:cs typeface="Arial" panose="020B0604020202020204" pitchFamily="34" charset="0"/>
              </a:defRPr>
            </a:lvl2pPr>
            <a:lvl3pPr marL="185738" indent="177800" algn="l">
              <a:buClr>
                <a:schemeClr val="bg1"/>
              </a:buClr>
              <a:buFont typeface="Wingdings" pitchFamily="2" charset="2"/>
              <a:buChar char="§"/>
              <a:defRPr sz="2400" b="0" i="0">
                <a:solidFill>
                  <a:schemeClr val="bg1"/>
                </a:solidFill>
                <a:latin typeface="Arial" panose="020B0604020202020204" pitchFamily="34" charset="0"/>
                <a:cs typeface="Arial" panose="020B0604020202020204" pitchFamily="34" charset="0"/>
              </a:defRPr>
            </a:lvl3pPr>
            <a:lvl4pPr marL="541338" indent="-177800" algn="l">
              <a:buClr>
                <a:schemeClr val="bg1"/>
              </a:buClr>
              <a:buFont typeface="Wingdings" pitchFamily="2" charset="2"/>
              <a:buChar char="§"/>
              <a:defRPr sz="2000" b="0" i="0">
                <a:solidFill>
                  <a:schemeClr val="bg1"/>
                </a:solidFill>
                <a:latin typeface="Arial" panose="020B0604020202020204" pitchFamily="34" charset="0"/>
                <a:cs typeface="Arial" panose="020B0604020202020204" pitchFamily="34" charset="0"/>
              </a:defRPr>
            </a:lvl4pPr>
            <a:lvl5pPr marL="541337" indent="0" algn="l">
              <a:buNone/>
              <a:defRPr sz="2000" b="0" i="0">
                <a:solidFill>
                  <a:schemeClr val="bg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 Fifth level</a:t>
            </a:r>
          </a:p>
        </p:txBody>
      </p:sp>
      <p:sp>
        <p:nvSpPr>
          <p:cNvPr id="10" name="Text Placeholder 18">
            <a:extLst>
              <a:ext uri="{FF2B5EF4-FFF2-40B4-BE49-F238E27FC236}">
                <a16:creationId xmlns:a16="http://schemas.microsoft.com/office/drawing/2014/main" id="{FC375E6C-AF29-7D44-BC26-72893CE531C2}"/>
              </a:ext>
            </a:extLst>
          </p:cNvPr>
          <p:cNvSpPr>
            <a:spLocks noGrp="1"/>
          </p:cNvSpPr>
          <p:nvPr>
            <p:ph type="body" sz="quarter" idx="15" hasCustomPrompt="1"/>
          </p:nvPr>
        </p:nvSpPr>
        <p:spPr>
          <a:xfrm>
            <a:off x="6095999" y="6195415"/>
            <a:ext cx="5613783" cy="440057"/>
          </a:xfrm>
        </p:spPr>
        <p:txBody>
          <a:bodyPr anchor="ctr">
            <a:normAutofit/>
          </a:bodyPr>
          <a:lstStyle>
            <a:lvl1pPr algn="r">
              <a:defRPr lang="en-GB" sz="2000" b="0" i="0" kern="1200" baseline="0" dirty="0">
                <a:solidFill>
                  <a:schemeClr val="bg1"/>
                </a:solidFill>
                <a:effectLst/>
                <a:latin typeface="Arial" panose="020B0604020202020204" pitchFamily="34" charset="0"/>
                <a:cs typeface="Arial" panose="020B0604020202020204" pitchFamily="34" charset="0"/>
              </a:defRPr>
            </a:lvl1pPr>
          </a:lstStyle>
          <a:p>
            <a:pPr algn="r"/>
            <a:r>
              <a:rPr lang="en-GB" sz="1800" b="0" i="0" kern="1200" baseline="0" dirty="0">
                <a:solidFill>
                  <a:schemeClr val="bg1"/>
                </a:solidFill>
                <a:effectLst/>
                <a:latin typeface="Arial" panose="020B0604020202020204" pitchFamily="34" charset="0"/>
                <a:ea typeface="+mn-ea"/>
                <a:cs typeface="Arial" panose="020B0604020202020204" pitchFamily="34" charset="0"/>
              </a:rPr>
              <a:t>Department/Institute/Centre name</a:t>
            </a:r>
            <a:endParaRPr lang="en-GB" sz="1800" b="0" i="0" kern="1200" baseline="0" dirty="0">
              <a:solidFill>
                <a:schemeClr val="bg1"/>
              </a:solidFill>
              <a:effectLst/>
              <a:latin typeface="Roboto Regular" pitchFamily="2" charset="0"/>
              <a:ea typeface="+mn-ea"/>
              <a:cs typeface="+mn-cs"/>
            </a:endParaRPr>
          </a:p>
        </p:txBody>
      </p:sp>
      <p:pic>
        <p:nvPicPr>
          <p:cNvPr id="11" name="Picture 10">
            <a:extLst>
              <a:ext uri="{FF2B5EF4-FFF2-40B4-BE49-F238E27FC236}">
                <a16:creationId xmlns:a16="http://schemas.microsoft.com/office/drawing/2014/main" id="{A19783DA-C2D1-0B44-A3E3-1B0FA3858C35}"/>
              </a:ext>
            </a:extLst>
          </p:cNvPr>
          <p:cNvPicPr>
            <a:picLocks noChangeAspect="1"/>
          </p:cNvPicPr>
          <p:nvPr userDrawn="1"/>
        </p:nvPicPr>
        <p:blipFill>
          <a:blip r:embed="rId3"/>
          <a:stretch>
            <a:fillRect/>
          </a:stretch>
        </p:blipFill>
        <p:spPr>
          <a:xfrm>
            <a:off x="300038" y="6426199"/>
            <a:ext cx="198728" cy="146431"/>
          </a:xfrm>
          <a:prstGeom prst="rect">
            <a:avLst/>
          </a:prstGeom>
        </p:spPr>
      </p:pic>
      <p:pic>
        <p:nvPicPr>
          <p:cNvPr id="14" name="Picture 13">
            <a:extLst>
              <a:ext uri="{FF2B5EF4-FFF2-40B4-BE49-F238E27FC236}">
                <a16:creationId xmlns:a16="http://schemas.microsoft.com/office/drawing/2014/main" id="{8FD3FC20-4946-184E-BDD4-B351F50F8A04}"/>
              </a:ext>
            </a:extLst>
          </p:cNvPr>
          <p:cNvPicPr>
            <a:picLocks noChangeAspect="1"/>
          </p:cNvPicPr>
          <p:nvPr userDrawn="1"/>
        </p:nvPicPr>
        <p:blipFill>
          <a:blip r:embed="rId4"/>
          <a:stretch>
            <a:fillRect/>
          </a:stretch>
        </p:blipFill>
        <p:spPr>
          <a:xfrm>
            <a:off x="507404" y="6426199"/>
            <a:ext cx="211802" cy="146431"/>
          </a:xfrm>
          <a:prstGeom prst="rect">
            <a:avLst/>
          </a:prstGeom>
        </p:spPr>
      </p:pic>
      <p:pic>
        <p:nvPicPr>
          <p:cNvPr id="15" name="Picture 14">
            <a:extLst>
              <a:ext uri="{FF2B5EF4-FFF2-40B4-BE49-F238E27FC236}">
                <a16:creationId xmlns:a16="http://schemas.microsoft.com/office/drawing/2014/main" id="{767421D6-54F7-704C-94C2-9B83DCB0A1F4}"/>
              </a:ext>
            </a:extLst>
          </p:cNvPr>
          <p:cNvPicPr>
            <a:picLocks noChangeAspect="1"/>
          </p:cNvPicPr>
          <p:nvPr userDrawn="1"/>
        </p:nvPicPr>
        <p:blipFill>
          <a:blip r:embed="rId5"/>
          <a:stretch>
            <a:fillRect/>
          </a:stretch>
        </p:blipFill>
        <p:spPr>
          <a:xfrm>
            <a:off x="718226" y="6426199"/>
            <a:ext cx="222262" cy="146431"/>
          </a:xfrm>
          <a:prstGeom prst="rect">
            <a:avLst/>
          </a:prstGeom>
        </p:spPr>
      </p:pic>
      <p:pic>
        <p:nvPicPr>
          <p:cNvPr id="16" name="Picture 15">
            <a:extLst>
              <a:ext uri="{FF2B5EF4-FFF2-40B4-BE49-F238E27FC236}">
                <a16:creationId xmlns:a16="http://schemas.microsoft.com/office/drawing/2014/main" id="{8FA2BC44-269B-2744-9FD5-6EB519A4540B}"/>
              </a:ext>
            </a:extLst>
          </p:cNvPr>
          <p:cNvPicPr>
            <a:picLocks noChangeAspect="1"/>
          </p:cNvPicPr>
          <p:nvPr userDrawn="1"/>
        </p:nvPicPr>
        <p:blipFill>
          <a:blip r:embed="rId6"/>
          <a:stretch>
            <a:fillRect/>
          </a:stretch>
        </p:blipFill>
        <p:spPr>
          <a:xfrm>
            <a:off x="923637" y="6426348"/>
            <a:ext cx="245795" cy="146431"/>
          </a:xfrm>
          <a:prstGeom prst="rect">
            <a:avLst/>
          </a:prstGeom>
        </p:spPr>
      </p:pic>
    </p:spTree>
    <p:extLst>
      <p:ext uri="{BB962C8B-B14F-4D97-AF65-F5344CB8AC3E}">
        <p14:creationId xmlns:p14="http://schemas.microsoft.com/office/powerpoint/2010/main" val="3324962691"/>
      </p:ext>
    </p:extLst>
  </p:cSld>
  <p:clrMapOvr>
    <a:masterClrMapping/>
  </p:clrMapOvr>
  <p:extLst>
    <p:ext uri="{DCECCB84-F9BA-43D5-87BE-67443E8EF086}">
      <p15:sldGuideLst xmlns:p15="http://schemas.microsoft.com/office/powerpoint/2012/main">
        <p15:guide id="1" pos="3840">
          <p15:clr>
            <a:srgbClr val="FBAE40"/>
          </p15:clr>
        </p15:guide>
        <p15:guide id="2" orient="horz" pos="48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ntent Slide">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2EE3CEB-CF31-4B46-893E-8D990D23DC2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Title Placeholder 1">
            <a:extLst>
              <a:ext uri="{FF2B5EF4-FFF2-40B4-BE49-F238E27FC236}">
                <a16:creationId xmlns:a16="http://schemas.microsoft.com/office/drawing/2014/main" id="{4F6C8FBA-8122-DE4F-8931-D7978E15E67F}"/>
              </a:ext>
            </a:extLst>
          </p:cNvPr>
          <p:cNvSpPr>
            <a:spLocks noGrp="1"/>
          </p:cNvSpPr>
          <p:nvPr>
            <p:ph type="title" hasCustomPrompt="1"/>
          </p:nvPr>
        </p:nvSpPr>
        <p:spPr>
          <a:xfrm>
            <a:off x="6095999" y="296862"/>
            <a:ext cx="5613783" cy="611187"/>
          </a:xfrm>
          <a:prstGeom prst="rect">
            <a:avLst/>
          </a:prstGeom>
        </p:spPr>
        <p:txBody>
          <a:bodyPr vert="horz" lIns="0" tIns="0" rIns="0" bIns="0" rtlCol="0" anchor="ctr" anchorCtr="0">
            <a:noAutofit/>
          </a:bodyPr>
          <a:lstStyle>
            <a:lvl1pPr algn="r">
              <a:lnSpc>
                <a:spcPts val="3200"/>
              </a:lnSpc>
              <a:defRPr sz="2000" b="1" i="0">
                <a:solidFill>
                  <a:schemeClr val="bg1"/>
                </a:solidFill>
                <a:latin typeface="Arial" panose="020B0604020202020204" pitchFamily="34" charset="0"/>
                <a:ea typeface="Roboto Medium" pitchFamily="2" charset="0"/>
                <a:cs typeface="Arial" panose="020B0604020202020204" pitchFamily="34" charset="0"/>
              </a:defRPr>
            </a:lvl1pPr>
          </a:lstStyle>
          <a:p>
            <a:r>
              <a:rPr lang="en-US" dirty="0"/>
              <a:t>Presentation Title Here</a:t>
            </a:r>
          </a:p>
        </p:txBody>
      </p:sp>
      <p:sp>
        <p:nvSpPr>
          <p:cNvPr id="13" name="Rectangle 12">
            <a:extLst>
              <a:ext uri="{FF2B5EF4-FFF2-40B4-BE49-F238E27FC236}">
                <a16:creationId xmlns:a16="http://schemas.microsoft.com/office/drawing/2014/main" id="{483E6D21-7AD3-0441-A8C6-8569B63AB571}"/>
              </a:ext>
            </a:extLst>
          </p:cNvPr>
          <p:cNvSpPr/>
          <p:nvPr userDrawn="1"/>
        </p:nvSpPr>
        <p:spPr>
          <a:xfrm>
            <a:off x="11709782" y="6378957"/>
            <a:ext cx="110743" cy="1107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Roboto Regular" pitchFamily="2" charset="0"/>
            </a:endParaRPr>
          </a:p>
        </p:txBody>
      </p:sp>
      <p:sp>
        <p:nvSpPr>
          <p:cNvPr id="11" name="Text Placeholder 12">
            <a:extLst>
              <a:ext uri="{FF2B5EF4-FFF2-40B4-BE49-F238E27FC236}">
                <a16:creationId xmlns:a16="http://schemas.microsoft.com/office/drawing/2014/main" id="{0B3FA61B-56F3-1640-BA9C-BCCA15087D4C}"/>
              </a:ext>
            </a:extLst>
          </p:cNvPr>
          <p:cNvSpPr>
            <a:spLocks noGrp="1"/>
          </p:cNvSpPr>
          <p:nvPr>
            <p:ph type="body" sz="quarter" idx="18" hasCustomPrompt="1"/>
          </p:nvPr>
        </p:nvSpPr>
        <p:spPr>
          <a:xfrm>
            <a:off x="304800" y="6171945"/>
            <a:ext cx="3236259" cy="243170"/>
          </a:xfrm>
        </p:spPr>
        <p:txBody>
          <a:bodyPr lIns="0" tIns="0" rIns="0" bIns="0">
            <a:normAutofit/>
          </a:bodyPr>
          <a:lstStyle>
            <a:lvl1pPr>
              <a:defRPr sz="1100" b="0" i="0">
                <a:solidFill>
                  <a:schemeClr val="bg1"/>
                </a:solidFill>
                <a:latin typeface="Arial" panose="020B0604020202020204" pitchFamily="34" charset="0"/>
                <a:ea typeface="Roboto" pitchFamily="2" charset="0"/>
                <a:cs typeface="Arial" panose="020B0604020202020204" pitchFamily="34" charset="0"/>
              </a:defRPr>
            </a:lvl1pPr>
          </a:lstStyle>
          <a:p>
            <a:pPr lvl="0"/>
            <a:r>
              <a:rPr lang="en-US" dirty="0"/>
              <a:t>@LSE/</a:t>
            </a:r>
          </a:p>
        </p:txBody>
      </p:sp>
      <p:sp>
        <p:nvSpPr>
          <p:cNvPr id="9" name="Text Placeholder 3">
            <a:extLst>
              <a:ext uri="{FF2B5EF4-FFF2-40B4-BE49-F238E27FC236}">
                <a16:creationId xmlns:a16="http://schemas.microsoft.com/office/drawing/2014/main" id="{22C605C6-4CD7-D74A-A9C5-96A51CD2FDBA}"/>
              </a:ext>
            </a:extLst>
          </p:cNvPr>
          <p:cNvSpPr>
            <a:spLocks noGrp="1"/>
          </p:cNvSpPr>
          <p:nvPr>
            <p:ph type="body" sz="quarter" idx="10"/>
          </p:nvPr>
        </p:nvSpPr>
        <p:spPr>
          <a:xfrm>
            <a:off x="1019175" y="1700213"/>
            <a:ext cx="10153650" cy="4448038"/>
          </a:xfrm>
          <a:prstGeom prst="rect">
            <a:avLst/>
          </a:prstGeom>
        </p:spPr>
        <p:txBody>
          <a:bodyPr/>
          <a:lstStyle>
            <a:lvl1pPr algn="l">
              <a:defRPr sz="2400" b="1" i="0" baseline="0">
                <a:solidFill>
                  <a:schemeClr val="bg1"/>
                </a:solidFill>
                <a:latin typeface="Arial" panose="020B0604020202020204" pitchFamily="34" charset="0"/>
                <a:cs typeface="Arial" panose="020B0604020202020204" pitchFamily="34" charset="0"/>
              </a:defRPr>
            </a:lvl1pPr>
            <a:lvl2pPr marL="184150" indent="-176213" algn="l">
              <a:buClr>
                <a:schemeClr val="bg1"/>
              </a:buClr>
              <a:buFont typeface="Wingdings" pitchFamily="2" charset="2"/>
              <a:buChar char="§"/>
              <a:defRPr sz="2400" b="0" i="0">
                <a:solidFill>
                  <a:schemeClr val="bg1"/>
                </a:solidFill>
                <a:latin typeface="Arial" panose="020B0604020202020204" pitchFamily="34" charset="0"/>
                <a:cs typeface="Arial" panose="020B0604020202020204" pitchFamily="34" charset="0"/>
              </a:defRPr>
            </a:lvl2pPr>
            <a:lvl3pPr marL="185738" indent="177800" algn="l">
              <a:buClr>
                <a:schemeClr val="bg1"/>
              </a:buClr>
              <a:buFont typeface="Wingdings" pitchFamily="2" charset="2"/>
              <a:buChar char="§"/>
              <a:defRPr sz="2400" b="0" i="0">
                <a:solidFill>
                  <a:schemeClr val="bg1"/>
                </a:solidFill>
                <a:latin typeface="Arial" panose="020B0604020202020204" pitchFamily="34" charset="0"/>
                <a:cs typeface="Arial" panose="020B0604020202020204" pitchFamily="34" charset="0"/>
              </a:defRPr>
            </a:lvl3pPr>
            <a:lvl4pPr marL="541338" indent="-177800" algn="l">
              <a:buClr>
                <a:schemeClr val="bg1"/>
              </a:buClr>
              <a:buFont typeface="Wingdings" pitchFamily="2" charset="2"/>
              <a:buChar char="§"/>
              <a:defRPr sz="2000" b="0" i="0">
                <a:solidFill>
                  <a:schemeClr val="bg1"/>
                </a:solidFill>
                <a:latin typeface="Arial" panose="020B0604020202020204" pitchFamily="34" charset="0"/>
                <a:cs typeface="Arial" panose="020B0604020202020204" pitchFamily="34" charset="0"/>
              </a:defRPr>
            </a:lvl4pPr>
            <a:lvl5pPr marL="541337" indent="0" algn="l">
              <a:buNone/>
              <a:defRPr sz="2000" b="0" i="0">
                <a:solidFill>
                  <a:schemeClr val="bg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 Fifth level</a:t>
            </a:r>
          </a:p>
        </p:txBody>
      </p:sp>
      <p:sp>
        <p:nvSpPr>
          <p:cNvPr id="8" name="Text Placeholder 18">
            <a:extLst>
              <a:ext uri="{FF2B5EF4-FFF2-40B4-BE49-F238E27FC236}">
                <a16:creationId xmlns:a16="http://schemas.microsoft.com/office/drawing/2014/main" id="{3AE90E2F-123F-7E49-B191-98744F702609}"/>
              </a:ext>
            </a:extLst>
          </p:cNvPr>
          <p:cNvSpPr>
            <a:spLocks noGrp="1"/>
          </p:cNvSpPr>
          <p:nvPr>
            <p:ph type="body" sz="quarter" idx="15" hasCustomPrompt="1"/>
          </p:nvPr>
        </p:nvSpPr>
        <p:spPr>
          <a:xfrm>
            <a:off x="6095999" y="6195415"/>
            <a:ext cx="5613783" cy="440057"/>
          </a:xfrm>
        </p:spPr>
        <p:txBody>
          <a:bodyPr anchor="ctr">
            <a:normAutofit/>
          </a:bodyPr>
          <a:lstStyle>
            <a:lvl1pPr algn="r">
              <a:defRPr lang="en-GB" sz="2000" b="0" i="0" kern="1200" baseline="0" dirty="0">
                <a:solidFill>
                  <a:schemeClr val="bg1"/>
                </a:solidFill>
                <a:effectLst/>
                <a:latin typeface="Arial" panose="020B0604020202020204" pitchFamily="34" charset="0"/>
                <a:cs typeface="Arial" panose="020B0604020202020204" pitchFamily="34" charset="0"/>
              </a:defRPr>
            </a:lvl1pPr>
          </a:lstStyle>
          <a:p>
            <a:pPr algn="r"/>
            <a:r>
              <a:rPr lang="en-GB" sz="1800" b="0" i="0" kern="1200" baseline="0" dirty="0">
                <a:solidFill>
                  <a:schemeClr val="bg1"/>
                </a:solidFill>
                <a:effectLst/>
                <a:latin typeface="Arial" panose="020B0604020202020204" pitchFamily="34" charset="0"/>
                <a:ea typeface="+mn-ea"/>
                <a:cs typeface="Arial" panose="020B0604020202020204" pitchFamily="34" charset="0"/>
              </a:rPr>
              <a:t>Department/Institute/Centre name</a:t>
            </a:r>
            <a:endParaRPr lang="en-GB" sz="1800" b="0" i="0" kern="1200" baseline="0" dirty="0">
              <a:solidFill>
                <a:schemeClr val="bg1"/>
              </a:solidFill>
              <a:effectLst/>
              <a:latin typeface="Roboto Regular" pitchFamily="2" charset="0"/>
              <a:ea typeface="+mn-ea"/>
              <a:cs typeface="+mn-cs"/>
            </a:endParaRPr>
          </a:p>
        </p:txBody>
      </p:sp>
      <p:pic>
        <p:nvPicPr>
          <p:cNvPr id="28" name="Picture 27">
            <a:extLst>
              <a:ext uri="{FF2B5EF4-FFF2-40B4-BE49-F238E27FC236}">
                <a16:creationId xmlns:a16="http://schemas.microsoft.com/office/drawing/2014/main" id="{80779C13-0994-0E4E-9D05-02C4333FC2BE}"/>
              </a:ext>
            </a:extLst>
          </p:cNvPr>
          <p:cNvPicPr>
            <a:picLocks noChangeAspect="1"/>
          </p:cNvPicPr>
          <p:nvPr userDrawn="1"/>
        </p:nvPicPr>
        <p:blipFill>
          <a:blip r:embed="rId3"/>
          <a:stretch>
            <a:fillRect/>
          </a:stretch>
        </p:blipFill>
        <p:spPr>
          <a:xfrm>
            <a:off x="300038" y="6426199"/>
            <a:ext cx="198728" cy="146431"/>
          </a:xfrm>
          <a:prstGeom prst="rect">
            <a:avLst/>
          </a:prstGeom>
        </p:spPr>
      </p:pic>
      <p:pic>
        <p:nvPicPr>
          <p:cNvPr id="29" name="Picture 28">
            <a:extLst>
              <a:ext uri="{FF2B5EF4-FFF2-40B4-BE49-F238E27FC236}">
                <a16:creationId xmlns:a16="http://schemas.microsoft.com/office/drawing/2014/main" id="{75BCAA3C-7B7A-F34E-B50D-DFCEB15017D0}"/>
              </a:ext>
            </a:extLst>
          </p:cNvPr>
          <p:cNvPicPr>
            <a:picLocks noChangeAspect="1"/>
          </p:cNvPicPr>
          <p:nvPr userDrawn="1"/>
        </p:nvPicPr>
        <p:blipFill>
          <a:blip r:embed="rId4"/>
          <a:stretch>
            <a:fillRect/>
          </a:stretch>
        </p:blipFill>
        <p:spPr>
          <a:xfrm>
            <a:off x="507404" y="6426199"/>
            <a:ext cx="211802" cy="146431"/>
          </a:xfrm>
          <a:prstGeom prst="rect">
            <a:avLst/>
          </a:prstGeom>
        </p:spPr>
      </p:pic>
      <p:pic>
        <p:nvPicPr>
          <p:cNvPr id="30" name="Picture 29">
            <a:extLst>
              <a:ext uri="{FF2B5EF4-FFF2-40B4-BE49-F238E27FC236}">
                <a16:creationId xmlns:a16="http://schemas.microsoft.com/office/drawing/2014/main" id="{40625885-0B08-0144-9594-468620ECF2D0}"/>
              </a:ext>
            </a:extLst>
          </p:cNvPr>
          <p:cNvPicPr>
            <a:picLocks noChangeAspect="1"/>
          </p:cNvPicPr>
          <p:nvPr userDrawn="1"/>
        </p:nvPicPr>
        <p:blipFill>
          <a:blip r:embed="rId5"/>
          <a:stretch>
            <a:fillRect/>
          </a:stretch>
        </p:blipFill>
        <p:spPr>
          <a:xfrm>
            <a:off x="718226" y="6426199"/>
            <a:ext cx="222262" cy="146431"/>
          </a:xfrm>
          <a:prstGeom prst="rect">
            <a:avLst/>
          </a:prstGeom>
        </p:spPr>
      </p:pic>
      <p:pic>
        <p:nvPicPr>
          <p:cNvPr id="31" name="Picture 30">
            <a:extLst>
              <a:ext uri="{FF2B5EF4-FFF2-40B4-BE49-F238E27FC236}">
                <a16:creationId xmlns:a16="http://schemas.microsoft.com/office/drawing/2014/main" id="{3C0D853B-3E6C-E048-90A0-19BC2D19B5EC}"/>
              </a:ext>
            </a:extLst>
          </p:cNvPr>
          <p:cNvPicPr>
            <a:picLocks noChangeAspect="1"/>
          </p:cNvPicPr>
          <p:nvPr userDrawn="1"/>
        </p:nvPicPr>
        <p:blipFill>
          <a:blip r:embed="rId6"/>
          <a:stretch>
            <a:fillRect/>
          </a:stretch>
        </p:blipFill>
        <p:spPr>
          <a:xfrm>
            <a:off x="923637" y="6426348"/>
            <a:ext cx="245795" cy="146431"/>
          </a:xfrm>
          <a:prstGeom prst="rect">
            <a:avLst/>
          </a:prstGeom>
        </p:spPr>
      </p:pic>
    </p:spTree>
    <p:extLst>
      <p:ext uri="{BB962C8B-B14F-4D97-AF65-F5344CB8AC3E}">
        <p14:creationId xmlns:p14="http://schemas.microsoft.com/office/powerpoint/2010/main" val="2115873743"/>
      </p:ext>
    </p:extLst>
  </p:cSld>
  <p:clrMapOvr>
    <a:masterClrMapping/>
  </p:clrMapOvr>
  <p:extLst>
    <p:ext uri="{DCECCB84-F9BA-43D5-87BE-67443E8EF086}">
      <p15:sldGuideLst xmlns:p15="http://schemas.microsoft.com/office/powerpoint/2012/main">
        <p15:guide id="1" pos="3840">
          <p15:clr>
            <a:srgbClr val="FBAE40"/>
          </p15:clr>
        </p15:guide>
        <p15:guide id="2" orient="horz" pos="48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ECD6F0D-2556-034A-973E-93D486D59CF4}"/>
              </a:ext>
            </a:extLst>
          </p:cNvPr>
          <p:cNvSpPr>
            <a:spLocks noGrp="1"/>
          </p:cNvSpPr>
          <p:nvPr>
            <p:ph type="title"/>
          </p:nvPr>
        </p:nvSpPr>
        <p:spPr>
          <a:xfrm>
            <a:off x="838200" y="787180"/>
            <a:ext cx="10515600" cy="620202"/>
          </a:xfrm>
          <a:prstGeom prst="rect">
            <a:avLst/>
          </a:prstGeom>
        </p:spPr>
        <p:txBody>
          <a:bodyPr/>
          <a:lstStyle>
            <a:lvl1pPr>
              <a:defRPr baseline="0">
                <a:solidFill>
                  <a:schemeClr val="bg2">
                    <a:lumMod val="50000"/>
                  </a:schemeClr>
                </a:solidFill>
              </a:defRPr>
            </a:lvl1pPr>
          </a:lstStyle>
          <a:p>
            <a:r>
              <a:rPr lang="en-US" dirty="0"/>
              <a:t>Click to edit Master title style</a:t>
            </a:r>
          </a:p>
        </p:txBody>
      </p:sp>
      <p:sp>
        <p:nvSpPr>
          <p:cNvPr id="12" name="Text Placeholder 11">
            <a:extLst>
              <a:ext uri="{FF2B5EF4-FFF2-40B4-BE49-F238E27FC236}">
                <a16:creationId xmlns:a16="http://schemas.microsoft.com/office/drawing/2014/main" id="{93504DB4-746B-E749-A0E3-B97103A9D31A}"/>
              </a:ext>
            </a:extLst>
          </p:cNvPr>
          <p:cNvSpPr>
            <a:spLocks noGrp="1"/>
          </p:cNvSpPr>
          <p:nvPr>
            <p:ph type="body" sz="quarter" idx="12"/>
          </p:nvPr>
        </p:nvSpPr>
        <p:spPr>
          <a:xfrm>
            <a:off x="838200" y="1527175"/>
            <a:ext cx="4978138" cy="41571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47DBB397-9D3C-734E-A021-677341C2E952}"/>
              </a:ext>
            </a:extLst>
          </p:cNvPr>
          <p:cNvSpPr/>
          <p:nvPr userDrawn="1"/>
        </p:nvSpPr>
        <p:spPr>
          <a:xfrm>
            <a:off x="0" y="6023728"/>
            <a:ext cx="12192000" cy="8342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10202506-E198-D743-98C7-84C599116F0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1147" y="6052732"/>
            <a:ext cx="1742115" cy="805268"/>
          </a:xfrm>
          <a:prstGeom prst="rect">
            <a:avLst/>
          </a:prstGeom>
        </p:spPr>
      </p:pic>
      <p:sp>
        <p:nvSpPr>
          <p:cNvPr id="5" name="Content Placeholder 4">
            <a:extLst>
              <a:ext uri="{FF2B5EF4-FFF2-40B4-BE49-F238E27FC236}">
                <a16:creationId xmlns:a16="http://schemas.microsoft.com/office/drawing/2014/main" id="{11D5BA00-8839-D74D-BF23-18ABB194A759}"/>
              </a:ext>
            </a:extLst>
          </p:cNvPr>
          <p:cNvSpPr>
            <a:spLocks noGrp="1"/>
          </p:cNvSpPr>
          <p:nvPr>
            <p:ph sz="quarter" idx="13"/>
          </p:nvPr>
        </p:nvSpPr>
        <p:spPr>
          <a:xfrm>
            <a:off x="5976595" y="1527175"/>
            <a:ext cx="5377206" cy="41576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89043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Content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F465593-437A-3849-BE5D-7B6BADB9724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Title Placeholder 1">
            <a:extLst>
              <a:ext uri="{FF2B5EF4-FFF2-40B4-BE49-F238E27FC236}">
                <a16:creationId xmlns:a16="http://schemas.microsoft.com/office/drawing/2014/main" id="{4F6C8FBA-8122-DE4F-8931-D7978E15E67F}"/>
              </a:ext>
            </a:extLst>
          </p:cNvPr>
          <p:cNvSpPr>
            <a:spLocks noGrp="1"/>
          </p:cNvSpPr>
          <p:nvPr>
            <p:ph type="title" hasCustomPrompt="1"/>
          </p:nvPr>
        </p:nvSpPr>
        <p:spPr>
          <a:xfrm>
            <a:off x="6095999" y="296862"/>
            <a:ext cx="5612607" cy="611187"/>
          </a:xfrm>
          <a:prstGeom prst="rect">
            <a:avLst/>
          </a:prstGeom>
        </p:spPr>
        <p:txBody>
          <a:bodyPr vert="horz" lIns="0" tIns="0" rIns="0" bIns="0" rtlCol="0" anchor="ctr" anchorCtr="0">
            <a:noAutofit/>
          </a:bodyPr>
          <a:lstStyle>
            <a:lvl1pPr algn="r">
              <a:lnSpc>
                <a:spcPts val="3200"/>
              </a:lnSpc>
              <a:defRPr sz="2000" b="1" i="0">
                <a:solidFill>
                  <a:schemeClr val="bg1">
                    <a:lumMod val="50000"/>
                  </a:schemeClr>
                </a:solidFill>
                <a:latin typeface="Arial" panose="020B0604020202020204" pitchFamily="34" charset="0"/>
                <a:ea typeface="Roboto Medium" pitchFamily="2" charset="0"/>
                <a:cs typeface="Arial" panose="020B0604020202020204" pitchFamily="34" charset="0"/>
              </a:defRPr>
            </a:lvl1pPr>
          </a:lstStyle>
          <a:p>
            <a:r>
              <a:rPr lang="en-US" dirty="0"/>
              <a:t>Presentation Title Here</a:t>
            </a:r>
          </a:p>
        </p:txBody>
      </p:sp>
      <p:sp>
        <p:nvSpPr>
          <p:cNvPr id="13" name="Rectangle 12">
            <a:extLst>
              <a:ext uri="{FF2B5EF4-FFF2-40B4-BE49-F238E27FC236}">
                <a16:creationId xmlns:a16="http://schemas.microsoft.com/office/drawing/2014/main" id="{483E6D21-7AD3-0441-A8C6-8569B63AB571}"/>
              </a:ext>
            </a:extLst>
          </p:cNvPr>
          <p:cNvSpPr/>
          <p:nvPr userDrawn="1"/>
        </p:nvSpPr>
        <p:spPr>
          <a:xfrm>
            <a:off x="11709782" y="6378957"/>
            <a:ext cx="110743" cy="110743"/>
          </a:xfrm>
          <a:prstGeom prst="rect">
            <a:avLst/>
          </a:prstGeom>
          <a:solidFill>
            <a:srgbClr val="E011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rgbClr val="F43131"/>
              </a:solidFill>
              <a:latin typeface="Roboto Regular" pitchFamily="2" charset="0"/>
            </a:endParaRPr>
          </a:p>
        </p:txBody>
      </p:sp>
      <p:sp>
        <p:nvSpPr>
          <p:cNvPr id="4" name="Text Placeholder 3">
            <a:extLst>
              <a:ext uri="{FF2B5EF4-FFF2-40B4-BE49-F238E27FC236}">
                <a16:creationId xmlns:a16="http://schemas.microsoft.com/office/drawing/2014/main" id="{B1F4D892-BB66-1A46-9376-090F24867236}"/>
              </a:ext>
            </a:extLst>
          </p:cNvPr>
          <p:cNvSpPr>
            <a:spLocks noGrp="1"/>
          </p:cNvSpPr>
          <p:nvPr>
            <p:ph type="body" sz="quarter" idx="10"/>
          </p:nvPr>
        </p:nvSpPr>
        <p:spPr>
          <a:xfrm>
            <a:off x="1019175" y="1700213"/>
            <a:ext cx="10153650" cy="4448038"/>
          </a:xfrm>
          <a:prstGeom prst="rect">
            <a:avLst/>
          </a:prstGeom>
        </p:spPr>
        <p:txBody>
          <a:bodyPr/>
          <a:lstStyle>
            <a:lvl1pPr algn="l">
              <a:defRPr sz="2400" b="1" i="0" baseline="0">
                <a:solidFill>
                  <a:srgbClr val="E0112B"/>
                </a:solidFill>
                <a:latin typeface="Arial" panose="020B0604020202020204" pitchFamily="34" charset="0"/>
                <a:cs typeface="Arial" panose="020B0604020202020204" pitchFamily="34" charset="0"/>
              </a:defRPr>
            </a:lvl1pPr>
            <a:lvl2pPr marL="184150" indent="-176213" algn="l">
              <a:buClr>
                <a:srgbClr val="E0112B"/>
              </a:buClr>
              <a:buFont typeface="Wingdings" pitchFamily="2" charset="2"/>
              <a:buChar char="§"/>
              <a:defRPr sz="2400" b="0" i="0">
                <a:solidFill>
                  <a:schemeClr val="tx1"/>
                </a:solidFill>
                <a:latin typeface="Arial" panose="020B0604020202020204" pitchFamily="34" charset="0"/>
                <a:cs typeface="Arial" panose="020B0604020202020204" pitchFamily="34" charset="0"/>
              </a:defRPr>
            </a:lvl2pPr>
            <a:lvl3pPr marL="185738" indent="177800" algn="l">
              <a:buClr>
                <a:srgbClr val="E0112B"/>
              </a:buClr>
              <a:buFont typeface="Wingdings" pitchFamily="2" charset="2"/>
              <a:buChar char="§"/>
              <a:defRPr sz="2400" b="0" i="0">
                <a:solidFill>
                  <a:schemeClr val="tx1"/>
                </a:solidFill>
                <a:latin typeface="Arial" panose="020B0604020202020204" pitchFamily="34" charset="0"/>
                <a:cs typeface="Arial" panose="020B0604020202020204" pitchFamily="34" charset="0"/>
              </a:defRPr>
            </a:lvl3pPr>
            <a:lvl4pPr marL="541338" indent="-177800" algn="l">
              <a:buClr>
                <a:schemeClr val="tx1"/>
              </a:buClr>
              <a:buFont typeface="Wingdings" pitchFamily="2" charset="2"/>
              <a:buChar char="§"/>
              <a:defRPr sz="2000" b="0" i="0">
                <a:solidFill>
                  <a:schemeClr val="tx1"/>
                </a:solidFill>
                <a:latin typeface="Arial" panose="020B0604020202020204" pitchFamily="34" charset="0"/>
                <a:cs typeface="Arial" panose="020B0604020202020204" pitchFamily="34" charset="0"/>
              </a:defRPr>
            </a:lvl4pPr>
            <a:lvl5pPr marL="541337" indent="0" algn="l">
              <a:buNone/>
              <a:defRPr sz="2000" b="0" i="0">
                <a:solidFill>
                  <a:schemeClr val="tx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 Fifth level</a:t>
            </a:r>
          </a:p>
        </p:txBody>
      </p:sp>
      <p:sp>
        <p:nvSpPr>
          <p:cNvPr id="11" name="Text Placeholder 12">
            <a:extLst>
              <a:ext uri="{FF2B5EF4-FFF2-40B4-BE49-F238E27FC236}">
                <a16:creationId xmlns:a16="http://schemas.microsoft.com/office/drawing/2014/main" id="{E6A717F1-9D6B-3C4F-9DD5-B4FCDD581075}"/>
              </a:ext>
            </a:extLst>
          </p:cNvPr>
          <p:cNvSpPr>
            <a:spLocks noGrp="1"/>
          </p:cNvSpPr>
          <p:nvPr>
            <p:ph type="body" sz="quarter" idx="18" hasCustomPrompt="1"/>
          </p:nvPr>
        </p:nvSpPr>
        <p:spPr>
          <a:xfrm>
            <a:off x="304800" y="6171945"/>
            <a:ext cx="3236259" cy="243170"/>
          </a:xfrm>
        </p:spPr>
        <p:txBody>
          <a:bodyPr lIns="0" tIns="0" rIns="0" bIns="0">
            <a:normAutofit/>
          </a:bodyPr>
          <a:lstStyle>
            <a:lvl1pPr>
              <a:defRPr sz="1100" b="0" i="0">
                <a:solidFill>
                  <a:srgbClr val="E0112B"/>
                </a:solidFill>
                <a:latin typeface="Arial" panose="020B0604020202020204" pitchFamily="34" charset="0"/>
                <a:ea typeface="Roboto" pitchFamily="2" charset="0"/>
                <a:cs typeface="Arial" panose="020B0604020202020204" pitchFamily="34" charset="0"/>
              </a:defRPr>
            </a:lvl1pPr>
          </a:lstStyle>
          <a:p>
            <a:pPr lvl="0"/>
            <a:r>
              <a:rPr lang="en-US" dirty="0"/>
              <a:t>@</a:t>
            </a:r>
            <a:r>
              <a:rPr lang="en-US" dirty="0" err="1"/>
              <a:t>LSE</a:t>
            </a:r>
            <a:r>
              <a:rPr lang="en-US" altLang="zh-CN" dirty="0" err="1"/>
              <a:t>HealthPolicy</a:t>
            </a:r>
            <a:endParaRPr lang="en-US" dirty="0"/>
          </a:p>
        </p:txBody>
      </p:sp>
      <p:sp>
        <p:nvSpPr>
          <p:cNvPr id="14" name="Text Placeholder 18">
            <a:extLst>
              <a:ext uri="{FF2B5EF4-FFF2-40B4-BE49-F238E27FC236}">
                <a16:creationId xmlns:a16="http://schemas.microsoft.com/office/drawing/2014/main" id="{C9B05F03-CBDF-0840-9582-A0F116D1B1AA}"/>
              </a:ext>
            </a:extLst>
          </p:cNvPr>
          <p:cNvSpPr>
            <a:spLocks noGrp="1"/>
          </p:cNvSpPr>
          <p:nvPr>
            <p:ph type="body" sz="quarter" idx="15" hasCustomPrompt="1"/>
          </p:nvPr>
        </p:nvSpPr>
        <p:spPr>
          <a:xfrm>
            <a:off x="6095999" y="6195415"/>
            <a:ext cx="5613783" cy="440057"/>
          </a:xfrm>
        </p:spPr>
        <p:txBody>
          <a:bodyPr anchor="ctr">
            <a:normAutofit/>
          </a:bodyPr>
          <a:lstStyle>
            <a:lvl1pPr algn="r">
              <a:defRPr lang="en-GB" sz="1800" b="0" i="0" kern="1200" baseline="0" dirty="0">
                <a:solidFill>
                  <a:schemeClr val="tx1"/>
                </a:solidFill>
                <a:effectLst/>
                <a:latin typeface="Arial" panose="020B0604020202020204" pitchFamily="34" charset="0"/>
                <a:cs typeface="Arial" panose="020B0604020202020204" pitchFamily="34" charset="0"/>
              </a:defRPr>
            </a:lvl1pPr>
          </a:lstStyle>
          <a:p>
            <a:r>
              <a:rPr lang="en-US" altLang="zh-CN" dirty="0"/>
              <a:t>LSE</a:t>
            </a:r>
            <a:r>
              <a:rPr lang="zh-CN" altLang="en-US" dirty="0"/>
              <a:t> </a:t>
            </a:r>
            <a:r>
              <a:rPr lang="en-US" altLang="zh-CN" dirty="0"/>
              <a:t>Health</a:t>
            </a:r>
            <a:endParaRPr lang="en-US" dirty="0"/>
          </a:p>
        </p:txBody>
      </p:sp>
      <p:pic>
        <p:nvPicPr>
          <p:cNvPr id="18" name="Picture 17">
            <a:extLst>
              <a:ext uri="{FF2B5EF4-FFF2-40B4-BE49-F238E27FC236}">
                <a16:creationId xmlns:a16="http://schemas.microsoft.com/office/drawing/2014/main" id="{4B2F53E9-AA47-0244-8948-33D678ECAC8D}"/>
              </a:ext>
            </a:extLst>
          </p:cNvPr>
          <p:cNvPicPr>
            <a:picLocks noChangeAspect="1"/>
          </p:cNvPicPr>
          <p:nvPr userDrawn="1"/>
        </p:nvPicPr>
        <p:blipFill>
          <a:blip r:embed="rId3"/>
          <a:stretch>
            <a:fillRect/>
          </a:stretch>
        </p:blipFill>
        <p:spPr>
          <a:xfrm>
            <a:off x="300038" y="6422517"/>
            <a:ext cx="209241" cy="150224"/>
          </a:xfrm>
          <a:prstGeom prst="rect">
            <a:avLst/>
          </a:prstGeom>
        </p:spPr>
      </p:pic>
      <p:pic>
        <p:nvPicPr>
          <p:cNvPr id="19" name="Picture 18">
            <a:extLst>
              <a:ext uri="{FF2B5EF4-FFF2-40B4-BE49-F238E27FC236}">
                <a16:creationId xmlns:a16="http://schemas.microsoft.com/office/drawing/2014/main" id="{DE230A53-7C63-7E4F-8EAE-DF93E3EF12FC}"/>
              </a:ext>
            </a:extLst>
          </p:cNvPr>
          <p:cNvPicPr>
            <a:picLocks noChangeAspect="1"/>
          </p:cNvPicPr>
          <p:nvPr userDrawn="1"/>
        </p:nvPicPr>
        <p:blipFill>
          <a:blip r:embed="rId4"/>
          <a:stretch>
            <a:fillRect/>
          </a:stretch>
        </p:blipFill>
        <p:spPr>
          <a:xfrm>
            <a:off x="497406" y="6425613"/>
            <a:ext cx="228019" cy="150224"/>
          </a:xfrm>
          <a:prstGeom prst="rect">
            <a:avLst/>
          </a:prstGeom>
        </p:spPr>
      </p:pic>
      <p:pic>
        <p:nvPicPr>
          <p:cNvPr id="20" name="Picture 19">
            <a:extLst>
              <a:ext uri="{FF2B5EF4-FFF2-40B4-BE49-F238E27FC236}">
                <a16:creationId xmlns:a16="http://schemas.microsoft.com/office/drawing/2014/main" id="{99A45018-5898-0E42-B7A4-03021A916990}"/>
              </a:ext>
            </a:extLst>
          </p:cNvPr>
          <p:cNvPicPr>
            <a:picLocks noChangeAspect="1"/>
          </p:cNvPicPr>
          <p:nvPr userDrawn="1"/>
        </p:nvPicPr>
        <p:blipFill>
          <a:blip r:embed="rId5"/>
          <a:stretch>
            <a:fillRect/>
          </a:stretch>
        </p:blipFill>
        <p:spPr>
          <a:xfrm>
            <a:off x="711927" y="6425824"/>
            <a:ext cx="228019" cy="150224"/>
          </a:xfrm>
          <a:prstGeom prst="rect">
            <a:avLst/>
          </a:prstGeom>
        </p:spPr>
      </p:pic>
      <p:pic>
        <p:nvPicPr>
          <p:cNvPr id="21" name="Picture 20">
            <a:extLst>
              <a:ext uri="{FF2B5EF4-FFF2-40B4-BE49-F238E27FC236}">
                <a16:creationId xmlns:a16="http://schemas.microsoft.com/office/drawing/2014/main" id="{F5EA4BFA-2736-F64F-B7DA-C9764AADF0F7}"/>
              </a:ext>
            </a:extLst>
          </p:cNvPr>
          <p:cNvPicPr>
            <a:picLocks noChangeAspect="1"/>
          </p:cNvPicPr>
          <p:nvPr userDrawn="1"/>
        </p:nvPicPr>
        <p:blipFill>
          <a:blip r:embed="rId6"/>
          <a:stretch>
            <a:fillRect/>
          </a:stretch>
        </p:blipFill>
        <p:spPr>
          <a:xfrm>
            <a:off x="920445" y="6424466"/>
            <a:ext cx="252162" cy="150224"/>
          </a:xfrm>
          <a:prstGeom prst="rect">
            <a:avLst/>
          </a:prstGeom>
        </p:spPr>
      </p:pic>
    </p:spTree>
    <p:extLst>
      <p:ext uri="{BB962C8B-B14F-4D97-AF65-F5344CB8AC3E}">
        <p14:creationId xmlns:p14="http://schemas.microsoft.com/office/powerpoint/2010/main" val="2206669274"/>
      </p:ext>
    </p:extLst>
  </p:cSld>
  <p:clrMapOvr>
    <a:masterClrMapping/>
  </p:clrMapOvr>
  <p:extLst>
    <p:ext uri="{DCECCB84-F9BA-43D5-87BE-67443E8EF086}">
      <p15:sldGuideLst xmlns:p15="http://schemas.microsoft.com/office/powerpoint/2012/main">
        <p15:guide id="1" pos="3840">
          <p15:clr>
            <a:srgbClr val="FBAE40"/>
          </p15:clr>
        </p15:guide>
        <p15:guide id="2" orient="horz" pos="48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 Tab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AED529D-445D-0944-AF7F-259EF22ABC4D}"/>
              </a:ext>
            </a:extLst>
          </p:cNvPr>
          <p:cNvPicPr>
            <a:picLocks noChangeAspect="1"/>
          </p:cNvPicPr>
          <p:nvPr userDrawn="1"/>
        </p:nvPicPr>
        <p:blipFill>
          <a:blip r:embed="rId2"/>
          <a:stretch>
            <a:fillRect/>
          </a:stretch>
        </p:blipFill>
        <p:spPr>
          <a:xfrm>
            <a:off x="0" y="0"/>
            <a:ext cx="12192000" cy="6858000"/>
          </a:xfrm>
          <a:prstGeom prst="rect">
            <a:avLst/>
          </a:prstGeom>
        </p:spPr>
      </p:pic>
      <p:graphicFrame>
        <p:nvGraphicFramePr>
          <p:cNvPr id="7" name="Table 6">
            <a:extLst>
              <a:ext uri="{FF2B5EF4-FFF2-40B4-BE49-F238E27FC236}">
                <a16:creationId xmlns:a16="http://schemas.microsoft.com/office/drawing/2014/main" id="{5A7AADDF-B893-1F40-A6F9-E4B0C4ADFD05}"/>
              </a:ext>
            </a:extLst>
          </p:cNvPr>
          <p:cNvGraphicFramePr>
            <a:graphicFrameLocks noGrp="1"/>
          </p:cNvGraphicFramePr>
          <p:nvPr userDrawn="1">
            <p:extLst>
              <p:ext uri="{D42A27DB-BD31-4B8C-83A1-F6EECF244321}">
                <p14:modId xmlns:p14="http://schemas.microsoft.com/office/powerpoint/2010/main" val="1031356280"/>
              </p:ext>
            </p:extLst>
          </p:nvPr>
        </p:nvGraphicFramePr>
        <p:xfrm>
          <a:off x="3582616" y="2575944"/>
          <a:ext cx="7590207" cy="3110752"/>
        </p:xfrm>
        <a:graphic>
          <a:graphicData uri="http://schemas.openxmlformats.org/drawingml/2006/table">
            <a:tbl>
              <a:tblPr>
                <a:tableStyleId>{D7AC3CCA-C797-4891-BE02-D94E43425B78}</a:tableStyleId>
              </a:tblPr>
              <a:tblGrid>
                <a:gridCol w="2530069">
                  <a:extLst>
                    <a:ext uri="{9D8B030D-6E8A-4147-A177-3AD203B41FA5}">
                      <a16:colId xmlns:a16="http://schemas.microsoft.com/office/drawing/2014/main" val="3960185239"/>
                    </a:ext>
                  </a:extLst>
                </a:gridCol>
                <a:gridCol w="2530069">
                  <a:extLst>
                    <a:ext uri="{9D8B030D-6E8A-4147-A177-3AD203B41FA5}">
                      <a16:colId xmlns:a16="http://schemas.microsoft.com/office/drawing/2014/main" val="3970087552"/>
                    </a:ext>
                  </a:extLst>
                </a:gridCol>
                <a:gridCol w="2530069">
                  <a:extLst>
                    <a:ext uri="{9D8B030D-6E8A-4147-A177-3AD203B41FA5}">
                      <a16:colId xmlns:a16="http://schemas.microsoft.com/office/drawing/2014/main" val="788991164"/>
                    </a:ext>
                  </a:extLst>
                </a:gridCol>
              </a:tblGrid>
              <a:tr h="381367">
                <a:tc>
                  <a:txBody>
                    <a:bodyPr/>
                    <a:lstStyle/>
                    <a:p>
                      <a:r>
                        <a:rPr lang="en-US" sz="1200" b="0" i="0" dirty="0">
                          <a:solidFill>
                            <a:schemeClr val="bg1"/>
                          </a:solidFill>
                          <a:latin typeface="Arial" panose="020B0604020202020204" pitchFamily="34" charset="0"/>
                          <a:ea typeface="Roboto" pitchFamily="2" charset="0"/>
                          <a:cs typeface="Arial" panose="020B0604020202020204" pitchFamily="34" charset="0"/>
                        </a:rPr>
                        <a:t>Column 1 - Header</a:t>
                      </a:r>
                    </a:p>
                  </a:txBody>
                  <a:tcPr marL="103090" marR="103090" marT="51545" marB="51545"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0112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chemeClr val="bg1"/>
                          </a:solidFill>
                          <a:latin typeface="Arial" panose="020B0604020202020204" pitchFamily="34" charset="0"/>
                          <a:ea typeface="Roboto" pitchFamily="2" charset="0"/>
                          <a:cs typeface="Arial" panose="020B0604020202020204" pitchFamily="34" charset="0"/>
                        </a:rPr>
                        <a:t>Column 2 - Header</a:t>
                      </a:r>
                    </a:p>
                  </a:txBody>
                  <a:tcPr marL="103090" marR="103090" marT="51545" marB="5154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0112B"/>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chemeClr val="bg1"/>
                          </a:solidFill>
                          <a:latin typeface="Arial" panose="020B0604020202020204" pitchFamily="34" charset="0"/>
                          <a:ea typeface="Roboto" pitchFamily="2" charset="0"/>
                          <a:cs typeface="Arial" panose="020B0604020202020204" pitchFamily="34" charset="0"/>
                        </a:rPr>
                        <a:t>Column 3 - Header</a:t>
                      </a:r>
                    </a:p>
                  </a:txBody>
                  <a:tcPr marL="103090" marR="103090" marT="51545" marB="51545"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0112B"/>
                    </a:solidFill>
                  </a:tcPr>
                </a:tc>
                <a:extLst>
                  <a:ext uri="{0D108BD9-81ED-4DB2-BD59-A6C34878D82A}">
                    <a16:rowId xmlns:a16="http://schemas.microsoft.com/office/drawing/2014/main" val="3057498365"/>
                  </a:ext>
                </a:extLst>
              </a:tr>
              <a:tr h="545877">
                <a:tc>
                  <a:txBody>
                    <a:bodyPr/>
                    <a:lstStyle/>
                    <a:p>
                      <a:r>
                        <a:rPr lang="en-US" sz="1100" b="0" i="0" dirty="0">
                          <a:ln>
                            <a:noFill/>
                          </a:ln>
                          <a:solidFill>
                            <a:schemeClr val="tx1"/>
                          </a:solidFill>
                          <a:latin typeface="Arial" panose="020B0604020202020204" pitchFamily="34" charset="0"/>
                          <a:ea typeface="Roboto" pitchFamily="2" charset="0"/>
                          <a:cs typeface="Arial" panose="020B0604020202020204" pitchFamily="34" charset="0"/>
                        </a:rPr>
                        <a:t>Row 1</a:t>
                      </a:r>
                    </a:p>
                  </a:txBody>
                  <a:tcPr marL="103090" marR="103090" marT="40587" marB="4058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r>
                        <a:rPr lang="en-US" sz="1100" b="0" i="0" dirty="0">
                          <a:ln>
                            <a:noFill/>
                          </a:ln>
                          <a:solidFill>
                            <a:schemeClr val="tx1"/>
                          </a:solidFill>
                          <a:latin typeface="Arial" panose="020B0604020202020204" pitchFamily="34" charset="0"/>
                          <a:ea typeface="Roboto" pitchFamily="2" charset="0"/>
                          <a:cs typeface="Arial" panose="020B0604020202020204" pitchFamily="34" charset="0"/>
                        </a:rPr>
                        <a:t>Row 1</a:t>
                      </a:r>
                    </a:p>
                  </a:txBody>
                  <a:tcPr marL="103090" marR="103090" marT="40587" marB="4058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r>
                        <a:rPr lang="en-US" sz="1100" b="0" i="0" dirty="0">
                          <a:ln>
                            <a:noFill/>
                          </a:ln>
                          <a:solidFill>
                            <a:schemeClr val="tx1"/>
                          </a:solidFill>
                          <a:latin typeface="Arial" panose="020B0604020202020204" pitchFamily="34" charset="0"/>
                          <a:ea typeface="Roboto" pitchFamily="2" charset="0"/>
                          <a:cs typeface="Arial" panose="020B0604020202020204" pitchFamily="34" charset="0"/>
                        </a:rPr>
                        <a:t>Row 1</a:t>
                      </a:r>
                    </a:p>
                  </a:txBody>
                  <a:tcPr marL="103090" marR="103090" marT="40587" marB="4058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3487505"/>
                  </a:ext>
                </a:extLst>
              </a:tr>
              <a:tr h="5458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0" i="0" dirty="0">
                          <a:ln>
                            <a:noFill/>
                          </a:ln>
                          <a:solidFill>
                            <a:schemeClr val="tx1"/>
                          </a:solidFill>
                          <a:latin typeface="Arial" panose="020B0604020202020204" pitchFamily="34" charset="0"/>
                          <a:ea typeface="Roboto" pitchFamily="2" charset="0"/>
                          <a:cs typeface="Arial" panose="020B0604020202020204" pitchFamily="34" charset="0"/>
                        </a:rPr>
                        <a:t>Row 2</a:t>
                      </a:r>
                    </a:p>
                  </a:txBody>
                  <a:tcPr marL="103090" marR="103090" marT="40587" marB="4058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0" i="0" dirty="0">
                          <a:ln>
                            <a:noFill/>
                          </a:ln>
                          <a:solidFill>
                            <a:schemeClr val="tx1"/>
                          </a:solidFill>
                          <a:latin typeface="Arial" panose="020B0604020202020204" pitchFamily="34" charset="0"/>
                          <a:ea typeface="Roboto" pitchFamily="2" charset="0"/>
                          <a:cs typeface="Arial" panose="020B0604020202020204" pitchFamily="34" charset="0"/>
                        </a:rPr>
                        <a:t>Row 2</a:t>
                      </a:r>
                    </a:p>
                  </a:txBody>
                  <a:tcPr marL="103090" marR="103090" marT="40587" marB="4058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0" i="0" dirty="0">
                          <a:ln>
                            <a:noFill/>
                          </a:ln>
                          <a:solidFill>
                            <a:schemeClr val="tx1"/>
                          </a:solidFill>
                          <a:latin typeface="Arial" panose="020B0604020202020204" pitchFamily="34" charset="0"/>
                          <a:ea typeface="Roboto" pitchFamily="2" charset="0"/>
                          <a:cs typeface="Arial" panose="020B0604020202020204" pitchFamily="34" charset="0"/>
                        </a:rPr>
                        <a:t>Row 2</a:t>
                      </a:r>
                    </a:p>
                  </a:txBody>
                  <a:tcPr marL="103090" marR="103090" marT="40587" marB="4058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5698798"/>
                  </a:ext>
                </a:extLst>
              </a:tr>
              <a:tr h="5458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ln>
                            <a:noFill/>
                          </a:ln>
                          <a:solidFill>
                            <a:schemeClr val="tx1"/>
                          </a:solidFill>
                          <a:latin typeface="Arial" panose="020B0604020202020204" pitchFamily="34" charset="0"/>
                          <a:ea typeface="Roboto" pitchFamily="2" charset="0"/>
                          <a:cs typeface="Arial" panose="020B0604020202020204" pitchFamily="34" charset="0"/>
                        </a:rPr>
                        <a:t>Row 3</a:t>
                      </a:r>
                    </a:p>
                  </a:txBody>
                  <a:tcPr marL="103090" marR="103090" marT="40587" marB="4058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ln>
                            <a:noFill/>
                          </a:ln>
                          <a:solidFill>
                            <a:schemeClr val="tx1"/>
                          </a:solidFill>
                          <a:latin typeface="Arial" panose="020B0604020202020204" pitchFamily="34" charset="0"/>
                          <a:ea typeface="Roboto" pitchFamily="2" charset="0"/>
                          <a:cs typeface="Arial" panose="020B0604020202020204" pitchFamily="34" charset="0"/>
                        </a:rPr>
                        <a:t>Row 3</a:t>
                      </a:r>
                    </a:p>
                  </a:txBody>
                  <a:tcPr marL="103090" marR="103090" marT="40587" marB="4058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ln>
                            <a:noFill/>
                          </a:ln>
                          <a:solidFill>
                            <a:schemeClr val="tx1"/>
                          </a:solidFill>
                          <a:latin typeface="Arial" panose="020B0604020202020204" pitchFamily="34" charset="0"/>
                          <a:ea typeface="Roboto" pitchFamily="2" charset="0"/>
                          <a:cs typeface="Arial" panose="020B0604020202020204" pitchFamily="34" charset="0"/>
                        </a:rPr>
                        <a:t>Row 3</a:t>
                      </a:r>
                    </a:p>
                  </a:txBody>
                  <a:tcPr marL="103090" marR="103090" marT="40587" marB="4058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5716424"/>
                  </a:ext>
                </a:extLst>
              </a:tr>
              <a:tr h="5458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ln>
                            <a:noFill/>
                          </a:ln>
                          <a:solidFill>
                            <a:schemeClr val="tx1"/>
                          </a:solidFill>
                          <a:latin typeface="Arial" panose="020B0604020202020204" pitchFamily="34" charset="0"/>
                          <a:ea typeface="Roboto" pitchFamily="2" charset="0"/>
                          <a:cs typeface="Arial" panose="020B0604020202020204" pitchFamily="34" charset="0"/>
                        </a:rPr>
                        <a:t>Row 4</a:t>
                      </a:r>
                    </a:p>
                  </a:txBody>
                  <a:tcPr marL="103090" marR="103090" marT="40587" marB="4058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ln>
                            <a:noFill/>
                          </a:ln>
                          <a:solidFill>
                            <a:schemeClr val="tx1"/>
                          </a:solidFill>
                          <a:latin typeface="Arial" panose="020B0604020202020204" pitchFamily="34" charset="0"/>
                          <a:ea typeface="Roboto" pitchFamily="2" charset="0"/>
                          <a:cs typeface="Arial" panose="020B0604020202020204" pitchFamily="34" charset="0"/>
                        </a:rPr>
                        <a:t>Row 4</a:t>
                      </a:r>
                    </a:p>
                  </a:txBody>
                  <a:tcPr marL="103090" marR="103090" marT="40587" marB="4058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ln>
                            <a:noFill/>
                          </a:ln>
                          <a:solidFill>
                            <a:schemeClr val="tx1"/>
                          </a:solidFill>
                          <a:latin typeface="Arial" panose="020B0604020202020204" pitchFamily="34" charset="0"/>
                          <a:ea typeface="Roboto" pitchFamily="2" charset="0"/>
                          <a:cs typeface="Arial" panose="020B0604020202020204" pitchFamily="34" charset="0"/>
                        </a:rPr>
                        <a:t>Row 4</a:t>
                      </a:r>
                    </a:p>
                  </a:txBody>
                  <a:tcPr marL="103090" marR="103090" marT="40587" marB="4058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6748519"/>
                  </a:ext>
                </a:extLst>
              </a:tr>
              <a:tr h="5458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0" i="0" dirty="0">
                          <a:ln>
                            <a:noFill/>
                          </a:ln>
                          <a:solidFill>
                            <a:schemeClr val="tx1"/>
                          </a:solidFill>
                          <a:latin typeface="Arial" panose="020B0604020202020204" pitchFamily="34" charset="0"/>
                          <a:ea typeface="Roboto" pitchFamily="2" charset="0"/>
                          <a:cs typeface="Arial" panose="020B0604020202020204" pitchFamily="34" charset="0"/>
                        </a:rPr>
                        <a:t>Row 5</a:t>
                      </a:r>
                    </a:p>
                  </a:txBody>
                  <a:tcPr marL="103090" marR="103090" marT="40587" marB="4058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0" i="0" dirty="0">
                          <a:ln>
                            <a:noFill/>
                          </a:ln>
                          <a:solidFill>
                            <a:schemeClr val="tx1"/>
                          </a:solidFill>
                          <a:latin typeface="Arial" panose="020B0604020202020204" pitchFamily="34" charset="0"/>
                          <a:ea typeface="Roboto" pitchFamily="2" charset="0"/>
                          <a:cs typeface="Arial" panose="020B0604020202020204" pitchFamily="34" charset="0"/>
                        </a:rPr>
                        <a:t>Row 5</a:t>
                      </a:r>
                    </a:p>
                  </a:txBody>
                  <a:tcPr marL="103090" marR="103090" marT="40587" marB="4058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0" i="0" dirty="0">
                          <a:ln>
                            <a:noFill/>
                          </a:ln>
                          <a:solidFill>
                            <a:schemeClr val="tx1"/>
                          </a:solidFill>
                          <a:latin typeface="Arial" panose="020B0604020202020204" pitchFamily="34" charset="0"/>
                          <a:ea typeface="Roboto" pitchFamily="2" charset="0"/>
                          <a:cs typeface="Arial" panose="020B0604020202020204" pitchFamily="34" charset="0"/>
                        </a:rPr>
                        <a:t>Row 5</a:t>
                      </a:r>
                    </a:p>
                  </a:txBody>
                  <a:tcPr marL="103090" marR="103090" marT="40587" marB="40587"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47789778"/>
                  </a:ext>
                </a:extLst>
              </a:tr>
            </a:tbl>
          </a:graphicData>
        </a:graphic>
      </p:graphicFrame>
      <p:sp>
        <p:nvSpPr>
          <p:cNvPr id="17" name="Title Placeholder 1">
            <a:extLst>
              <a:ext uri="{FF2B5EF4-FFF2-40B4-BE49-F238E27FC236}">
                <a16:creationId xmlns:a16="http://schemas.microsoft.com/office/drawing/2014/main" id="{749D7CAD-5A2F-0449-A01D-392B3E8C0453}"/>
              </a:ext>
            </a:extLst>
          </p:cNvPr>
          <p:cNvSpPr txBox="1">
            <a:spLocks/>
          </p:cNvSpPr>
          <p:nvPr userDrawn="1"/>
        </p:nvSpPr>
        <p:spPr>
          <a:xfrm>
            <a:off x="6096000" y="296863"/>
            <a:ext cx="5795963" cy="611187"/>
          </a:xfrm>
          <a:prstGeom prst="rect">
            <a:avLst/>
          </a:prstGeom>
        </p:spPr>
        <p:txBody>
          <a:bodyPr vert="horz" lIns="0" tIns="0" rIns="0" bIns="0" rtlCol="0" anchor="b" anchorCtr="0">
            <a:noAutofit/>
          </a:bodyPr>
          <a:lstStyle>
            <a:lvl1pPr algn="r" defTabSz="914400" rtl="0" eaLnBrk="1" latinLnBrk="0" hangingPunct="1">
              <a:lnSpc>
                <a:spcPts val="3200"/>
              </a:lnSpc>
              <a:spcBef>
                <a:spcPct val="0"/>
              </a:spcBef>
              <a:buNone/>
              <a:defRPr sz="1800" b="0" i="0" kern="1200">
                <a:solidFill>
                  <a:schemeClr val="bg1"/>
                </a:solidFill>
                <a:latin typeface="Roboto Medium" pitchFamily="2" charset="0"/>
                <a:ea typeface="Roboto Medium" pitchFamily="2" charset="0"/>
                <a:cs typeface="+mj-cs"/>
              </a:defRPr>
            </a:lvl1pPr>
          </a:lstStyle>
          <a:p>
            <a:r>
              <a:rPr lang="en-US" dirty="0"/>
              <a:t>Presentation Title Here</a:t>
            </a:r>
          </a:p>
        </p:txBody>
      </p:sp>
      <p:sp>
        <p:nvSpPr>
          <p:cNvPr id="12" name="Title Placeholder 1">
            <a:extLst>
              <a:ext uri="{FF2B5EF4-FFF2-40B4-BE49-F238E27FC236}">
                <a16:creationId xmlns:a16="http://schemas.microsoft.com/office/drawing/2014/main" id="{3DDC974E-0D35-CA42-B541-BD8ECCC3729D}"/>
              </a:ext>
            </a:extLst>
          </p:cNvPr>
          <p:cNvSpPr>
            <a:spLocks noGrp="1"/>
          </p:cNvSpPr>
          <p:nvPr>
            <p:ph type="title" hasCustomPrompt="1"/>
          </p:nvPr>
        </p:nvSpPr>
        <p:spPr>
          <a:xfrm>
            <a:off x="6096000" y="296862"/>
            <a:ext cx="5612606" cy="611187"/>
          </a:xfrm>
          <a:prstGeom prst="rect">
            <a:avLst/>
          </a:prstGeom>
        </p:spPr>
        <p:txBody>
          <a:bodyPr vert="horz" lIns="0" tIns="0" rIns="0" bIns="0" rtlCol="0" anchor="ctr" anchorCtr="0">
            <a:noAutofit/>
          </a:bodyPr>
          <a:lstStyle>
            <a:lvl1pPr algn="r">
              <a:lnSpc>
                <a:spcPts val="3200"/>
              </a:lnSpc>
              <a:defRPr sz="2000" b="1" i="0">
                <a:solidFill>
                  <a:schemeClr val="bg1">
                    <a:lumMod val="50000"/>
                  </a:schemeClr>
                </a:solidFill>
                <a:latin typeface="Arial" panose="020B0604020202020204" pitchFamily="34" charset="0"/>
                <a:ea typeface="Roboto Medium" pitchFamily="2" charset="0"/>
                <a:cs typeface="Arial" panose="020B0604020202020204" pitchFamily="34" charset="0"/>
              </a:defRPr>
            </a:lvl1pPr>
          </a:lstStyle>
          <a:p>
            <a:r>
              <a:rPr lang="en-US" dirty="0"/>
              <a:t>Presentation Title Here</a:t>
            </a:r>
          </a:p>
        </p:txBody>
      </p:sp>
      <p:sp>
        <p:nvSpPr>
          <p:cNvPr id="18" name="Rectangle 17">
            <a:extLst>
              <a:ext uri="{FF2B5EF4-FFF2-40B4-BE49-F238E27FC236}">
                <a16:creationId xmlns:a16="http://schemas.microsoft.com/office/drawing/2014/main" id="{57BF0F7A-D769-CC4A-98BD-0004789D630C}"/>
              </a:ext>
            </a:extLst>
          </p:cNvPr>
          <p:cNvSpPr/>
          <p:nvPr userDrawn="1"/>
        </p:nvSpPr>
        <p:spPr>
          <a:xfrm>
            <a:off x="11709782" y="6378957"/>
            <a:ext cx="110743" cy="110743"/>
          </a:xfrm>
          <a:prstGeom prst="rect">
            <a:avLst/>
          </a:prstGeom>
          <a:solidFill>
            <a:srgbClr val="E011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Roboto Regular" pitchFamily="2" charset="0"/>
            </a:endParaRPr>
          </a:p>
        </p:txBody>
      </p:sp>
      <p:sp>
        <p:nvSpPr>
          <p:cNvPr id="25" name="Title 6">
            <a:extLst>
              <a:ext uri="{FF2B5EF4-FFF2-40B4-BE49-F238E27FC236}">
                <a16:creationId xmlns:a16="http://schemas.microsoft.com/office/drawing/2014/main" id="{A1C40F5D-8EEE-024A-B53E-DB43E4A6628A}"/>
              </a:ext>
            </a:extLst>
          </p:cNvPr>
          <p:cNvSpPr txBox="1">
            <a:spLocks/>
          </p:cNvSpPr>
          <p:nvPr userDrawn="1"/>
        </p:nvSpPr>
        <p:spPr>
          <a:xfrm>
            <a:off x="1019175" y="1700213"/>
            <a:ext cx="2616001" cy="4608512"/>
          </a:xfrm>
          <a:prstGeom prst="rect">
            <a:avLst/>
          </a:prstGeom>
        </p:spPr>
        <p:txBody>
          <a:bodyPr anchor="ctr" anchorCtr="0"/>
          <a:lstStyle>
            <a:lvl1pPr algn="l" defTabSz="914400" rtl="0" eaLnBrk="1" latinLnBrk="0" hangingPunct="1">
              <a:lnSpc>
                <a:spcPts val="3600"/>
              </a:lnSpc>
              <a:spcBef>
                <a:spcPct val="0"/>
              </a:spcBef>
              <a:buNone/>
              <a:defRPr sz="3200" kern="1200">
                <a:solidFill>
                  <a:srgbClr val="F43131"/>
                </a:solidFill>
                <a:latin typeface="+mj-lt"/>
                <a:ea typeface="+mj-ea"/>
                <a:cs typeface="+mj-cs"/>
              </a:defRPr>
            </a:lvl1pPr>
          </a:lstStyle>
          <a:p>
            <a:r>
              <a:rPr lang="en-US" b="0" i="0" baseline="0" dirty="0">
                <a:solidFill>
                  <a:srgbClr val="E0112B"/>
                </a:solidFill>
                <a:latin typeface="Arial" panose="020B0604020202020204" pitchFamily="34" charset="0"/>
                <a:ea typeface="Roboto Medium" pitchFamily="2" charset="0"/>
                <a:cs typeface="Arial" panose="020B0604020202020204" pitchFamily="34" charset="0"/>
              </a:rPr>
              <a:t>Click to edit M</a:t>
            </a:r>
            <a:r>
              <a:rPr lang="en-US" b="0" i="0" dirty="0">
                <a:solidFill>
                  <a:srgbClr val="E0112B"/>
                </a:solidFill>
                <a:latin typeface="Arial" panose="020B0604020202020204" pitchFamily="34" charset="0"/>
                <a:ea typeface="Roboto Medium" pitchFamily="2" charset="0"/>
                <a:cs typeface="Arial" panose="020B0604020202020204" pitchFamily="34" charset="0"/>
              </a:rPr>
              <a:t>aster title style</a:t>
            </a:r>
            <a:endParaRPr lang="en-GB" b="0" i="0" dirty="0">
              <a:solidFill>
                <a:srgbClr val="E0112B"/>
              </a:solidFill>
              <a:latin typeface="Arial" panose="020B0604020202020204" pitchFamily="34" charset="0"/>
              <a:ea typeface="Roboto Medium" pitchFamily="2" charset="0"/>
              <a:cs typeface="Arial" panose="020B0604020202020204" pitchFamily="34" charset="0"/>
            </a:endParaRPr>
          </a:p>
        </p:txBody>
      </p:sp>
      <p:sp>
        <p:nvSpPr>
          <p:cNvPr id="11" name="Text Placeholder 12">
            <a:extLst>
              <a:ext uri="{FF2B5EF4-FFF2-40B4-BE49-F238E27FC236}">
                <a16:creationId xmlns:a16="http://schemas.microsoft.com/office/drawing/2014/main" id="{DEBB4EBA-25CF-6E4E-BE01-E1A00539F8DC}"/>
              </a:ext>
            </a:extLst>
          </p:cNvPr>
          <p:cNvSpPr>
            <a:spLocks noGrp="1"/>
          </p:cNvSpPr>
          <p:nvPr>
            <p:ph type="body" sz="quarter" idx="18" hasCustomPrompt="1"/>
          </p:nvPr>
        </p:nvSpPr>
        <p:spPr>
          <a:xfrm>
            <a:off x="304800" y="6171945"/>
            <a:ext cx="3200400" cy="243170"/>
          </a:xfrm>
        </p:spPr>
        <p:txBody>
          <a:bodyPr lIns="0" tIns="0" rIns="0" bIns="0">
            <a:normAutofit/>
          </a:bodyPr>
          <a:lstStyle>
            <a:lvl1pPr>
              <a:defRPr sz="1100" b="0" i="0">
                <a:solidFill>
                  <a:srgbClr val="E0112B"/>
                </a:solidFill>
                <a:latin typeface="Arial" panose="020B0604020202020204" pitchFamily="34" charset="0"/>
                <a:ea typeface="Roboto" pitchFamily="2" charset="0"/>
                <a:cs typeface="Arial" panose="020B0604020202020204" pitchFamily="34" charset="0"/>
              </a:defRPr>
            </a:lvl1pPr>
          </a:lstStyle>
          <a:p>
            <a:pPr lvl="0"/>
            <a:r>
              <a:rPr lang="en-US" dirty="0"/>
              <a:t>@</a:t>
            </a:r>
            <a:r>
              <a:rPr lang="en-US" dirty="0" err="1"/>
              <a:t>LSE</a:t>
            </a:r>
            <a:r>
              <a:rPr lang="en-US" altLang="zh-CN" dirty="0" err="1"/>
              <a:t>HealthPolicy</a:t>
            </a:r>
            <a:endParaRPr lang="en-US" dirty="0"/>
          </a:p>
        </p:txBody>
      </p:sp>
      <p:sp>
        <p:nvSpPr>
          <p:cNvPr id="14" name="Text Placeholder 18">
            <a:extLst>
              <a:ext uri="{FF2B5EF4-FFF2-40B4-BE49-F238E27FC236}">
                <a16:creationId xmlns:a16="http://schemas.microsoft.com/office/drawing/2014/main" id="{7C60D161-70AB-C240-9240-9D6018065733}"/>
              </a:ext>
            </a:extLst>
          </p:cNvPr>
          <p:cNvSpPr>
            <a:spLocks noGrp="1"/>
          </p:cNvSpPr>
          <p:nvPr>
            <p:ph type="body" sz="quarter" idx="15" hasCustomPrompt="1"/>
          </p:nvPr>
        </p:nvSpPr>
        <p:spPr>
          <a:xfrm>
            <a:off x="6095999" y="6195415"/>
            <a:ext cx="5613783" cy="440057"/>
          </a:xfrm>
        </p:spPr>
        <p:txBody>
          <a:bodyPr anchor="ctr">
            <a:normAutofit/>
          </a:bodyPr>
          <a:lstStyle>
            <a:lvl1pPr algn="r">
              <a:defRPr lang="en-GB" sz="1800" b="0" i="0" kern="1200" baseline="0" dirty="0">
                <a:solidFill>
                  <a:schemeClr val="tx1"/>
                </a:solidFill>
                <a:effectLst/>
                <a:latin typeface="Arial" panose="020B0604020202020204" pitchFamily="34" charset="0"/>
                <a:cs typeface="Arial" panose="020B0604020202020204" pitchFamily="34" charset="0"/>
              </a:defRPr>
            </a:lvl1pPr>
          </a:lstStyle>
          <a:p>
            <a:r>
              <a:rPr lang="en-US" altLang="zh-CN" dirty="0"/>
              <a:t>LSE</a:t>
            </a:r>
            <a:r>
              <a:rPr lang="zh-CN" altLang="en-US" dirty="0"/>
              <a:t> </a:t>
            </a:r>
            <a:r>
              <a:rPr lang="en-US" altLang="zh-CN" dirty="0"/>
              <a:t>Health</a:t>
            </a:r>
            <a:endParaRPr lang="en-US" dirty="0"/>
          </a:p>
        </p:txBody>
      </p:sp>
      <p:pic>
        <p:nvPicPr>
          <p:cNvPr id="21" name="Picture 20">
            <a:extLst>
              <a:ext uri="{FF2B5EF4-FFF2-40B4-BE49-F238E27FC236}">
                <a16:creationId xmlns:a16="http://schemas.microsoft.com/office/drawing/2014/main" id="{89C288A6-EEC9-C345-83D4-63675A4524F4}"/>
              </a:ext>
            </a:extLst>
          </p:cNvPr>
          <p:cNvPicPr>
            <a:picLocks noChangeAspect="1"/>
          </p:cNvPicPr>
          <p:nvPr userDrawn="1"/>
        </p:nvPicPr>
        <p:blipFill>
          <a:blip r:embed="rId3"/>
          <a:stretch>
            <a:fillRect/>
          </a:stretch>
        </p:blipFill>
        <p:spPr>
          <a:xfrm>
            <a:off x="300038" y="6422517"/>
            <a:ext cx="209241" cy="150224"/>
          </a:xfrm>
          <a:prstGeom prst="rect">
            <a:avLst/>
          </a:prstGeom>
        </p:spPr>
      </p:pic>
      <p:pic>
        <p:nvPicPr>
          <p:cNvPr id="22" name="Picture 21">
            <a:extLst>
              <a:ext uri="{FF2B5EF4-FFF2-40B4-BE49-F238E27FC236}">
                <a16:creationId xmlns:a16="http://schemas.microsoft.com/office/drawing/2014/main" id="{391D65C2-C90D-B84F-90B3-5DB6890B17D4}"/>
              </a:ext>
            </a:extLst>
          </p:cNvPr>
          <p:cNvPicPr>
            <a:picLocks noChangeAspect="1"/>
          </p:cNvPicPr>
          <p:nvPr userDrawn="1"/>
        </p:nvPicPr>
        <p:blipFill>
          <a:blip r:embed="rId4"/>
          <a:stretch>
            <a:fillRect/>
          </a:stretch>
        </p:blipFill>
        <p:spPr>
          <a:xfrm>
            <a:off x="497406" y="6425613"/>
            <a:ext cx="228019" cy="150224"/>
          </a:xfrm>
          <a:prstGeom prst="rect">
            <a:avLst/>
          </a:prstGeom>
        </p:spPr>
      </p:pic>
      <p:pic>
        <p:nvPicPr>
          <p:cNvPr id="23" name="Picture 22">
            <a:extLst>
              <a:ext uri="{FF2B5EF4-FFF2-40B4-BE49-F238E27FC236}">
                <a16:creationId xmlns:a16="http://schemas.microsoft.com/office/drawing/2014/main" id="{AFE3F8C7-F63F-894F-9E0F-8E6273F4D935}"/>
              </a:ext>
            </a:extLst>
          </p:cNvPr>
          <p:cNvPicPr>
            <a:picLocks noChangeAspect="1"/>
          </p:cNvPicPr>
          <p:nvPr userDrawn="1"/>
        </p:nvPicPr>
        <p:blipFill>
          <a:blip r:embed="rId5"/>
          <a:stretch>
            <a:fillRect/>
          </a:stretch>
        </p:blipFill>
        <p:spPr>
          <a:xfrm>
            <a:off x="711927" y="6425824"/>
            <a:ext cx="228019" cy="150224"/>
          </a:xfrm>
          <a:prstGeom prst="rect">
            <a:avLst/>
          </a:prstGeom>
        </p:spPr>
      </p:pic>
      <p:pic>
        <p:nvPicPr>
          <p:cNvPr id="24" name="Picture 23">
            <a:extLst>
              <a:ext uri="{FF2B5EF4-FFF2-40B4-BE49-F238E27FC236}">
                <a16:creationId xmlns:a16="http://schemas.microsoft.com/office/drawing/2014/main" id="{2E126055-880D-E742-B8D8-D16F0FBADFF4}"/>
              </a:ext>
            </a:extLst>
          </p:cNvPr>
          <p:cNvPicPr>
            <a:picLocks noChangeAspect="1"/>
          </p:cNvPicPr>
          <p:nvPr userDrawn="1"/>
        </p:nvPicPr>
        <p:blipFill>
          <a:blip r:embed="rId6"/>
          <a:stretch>
            <a:fillRect/>
          </a:stretch>
        </p:blipFill>
        <p:spPr>
          <a:xfrm>
            <a:off x="920445" y="6424466"/>
            <a:ext cx="252162" cy="150224"/>
          </a:xfrm>
          <a:prstGeom prst="rect">
            <a:avLst/>
          </a:prstGeom>
        </p:spPr>
      </p:pic>
    </p:spTree>
    <p:extLst>
      <p:ext uri="{BB962C8B-B14F-4D97-AF65-F5344CB8AC3E}">
        <p14:creationId xmlns:p14="http://schemas.microsoft.com/office/powerpoint/2010/main" val="3384197531"/>
      </p:ext>
    </p:extLst>
  </p:cSld>
  <p:clrMapOvr>
    <a:masterClrMapping/>
  </p:clrMapOvr>
  <p:extLst>
    <p:ext uri="{DCECCB84-F9BA-43D5-87BE-67443E8EF086}">
      <p15:sldGuideLst xmlns:p15="http://schemas.microsoft.com/office/powerpoint/2012/main">
        <p15:guide id="1" pos="3840">
          <p15:clr>
            <a:srgbClr val="FBAE40"/>
          </p15:clr>
        </p15:guide>
        <p15:guide id="2" orient="horz" pos="48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 Picture Slide">
    <p:spTree>
      <p:nvGrpSpPr>
        <p:cNvPr id="1" name=""/>
        <p:cNvGrpSpPr/>
        <p:nvPr/>
      </p:nvGrpSpPr>
      <p:grpSpPr>
        <a:xfrm>
          <a:off x="0" y="0"/>
          <a:ext cx="0" cy="0"/>
          <a:chOff x="0" y="0"/>
          <a:chExt cx="0" cy="0"/>
        </a:xfrm>
      </p:grpSpPr>
      <p:sp>
        <p:nvSpPr>
          <p:cNvPr id="14" name="Picture Placeholder 2">
            <a:extLst>
              <a:ext uri="{FF2B5EF4-FFF2-40B4-BE49-F238E27FC236}">
                <a16:creationId xmlns:a16="http://schemas.microsoft.com/office/drawing/2014/main" id="{4B214645-1F46-624A-B6AE-2916157361B4}"/>
              </a:ext>
            </a:extLst>
          </p:cNvPr>
          <p:cNvSpPr>
            <a:spLocks noGrp="1"/>
          </p:cNvSpPr>
          <p:nvPr>
            <p:ph type="pic" sz="quarter" idx="11"/>
          </p:nvPr>
        </p:nvSpPr>
        <p:spPr>
          <a:xfrm>
            <a:off x="3635176" y="1700213"/>
            <a:ext cx="7537648" cy="4608512"/>
          </a:xfrm>
          <a:prstGeom prst="rect">
            <a:avLst/>
          </a:prstGeom>
        </p:spPr>
        <p:txBody>
          <a:bodyPr vert="horz" anchor="ctr" anchorCtr="0"/>
          <a:lstStyle>
            <a:lvl1pPr marL="25400" indent="0" algn="ctr">
              <a:buFontTx/>
              <a:buNone/>
              <a:defRPr/>
            </a:lvl1pPr>
          </a:lstStyle>
          <a:p>
            <a:endParaRPr lang="en-US" dirty="0"/>
          </a:p>
        </p:txBody>
      </p:sp>
      <p:sp>
        <p:nvSpPr>
          <p:cNvPr id="4" name="Text Placeholder 3">
            <a:extLst>
              <a:ext uri="{FF2B5EF4-FFF2-40B4-BE49-F238E27FC236}">
                <a16:creationId xmlns:a16="http://schemas.microsoft.com/office/drawing/2014/main" id="{147CEB35-87E8-1046-A091-74B189E4643E}"/>
              </a:ext>
            </a:extLst>
          </p:cNvPr>
          <p:cNvSpPr>
            <a:spLocks noGrp="1"/>
          </p:cNvSpPr>
          <p:nvPr>
            <p:ph type="body" sz="quarter" idx="12" hasCustomPrompt="1"/>
          </p:nvPr>
        </p:nvSpPr>
        <p:spPr>
          <a:xfrm>
            <a:off x="1105989" y="1695225"/>
            <a:ext cx="2461818" cy="4613500"/>
          </a:xfrm>
          <a:prstGeom prst="rect">
            <a:avLst/>
          </a:prstGeom>
        </p:spPr>
        <p:txBody>
          <a:bodyPr anchor="ctr">
            <a:normAutofit/>
          </a:bodyPr>
          <a:lstStyle>
            <a:lvl1pPr>
              <a:defRPr sz="3200" b="0" i="0">
                <a:solidFill>
                  <a:srgbClr val="E0112B"/>
                </a:solidFill>
                <a:latin typeface="Arial" panose="020B0604020202020204" pitchFamily="34" charset="0"/>
                <a:cs typeface="Arial" panose="020B0604020202020204" pitchFamily="34" charset="0"/>
              </a:defRPr>
            </a:lvl1pPr>
          </a:lstStyle>
          <a:p>
            <a:r>
              <a:rPr lang="en-GB" b="0" i="0" dirty="0">
                <a:latin typeface="Arial" panose="020B0604020202020204" pitchFamily="34" charset="0"/>
                <a:ea typeface="Roboto Medium" pitchFamily="2" charset="0"/>
                <a:cs typeface="Arial" panose="020B0604020202020204" pitchFamily="34" charset="0"/>
              </a:rPr>
              <a:t>Click to edit Master title style</a:t>
            </a:r>
            <a:endParaRPr lang="en-GB" b="0" i="0" dirty="0">
              <a:latin typeface="Roboto Medium" pitchFamily="2" charset="0"/>
              <a:ea typeface="Roboto Medium" pitchFamily="2" charset="0"/>
            </a:endParaRPr>
          </a:p>
        </p:txBody>
      </p:sp>
    </p:spTree>
    <p:extLst>
      <p:ext uri="{BB962C8B-B14F-4D97-AF65-F5344CB8AC3E}">
        <p14:creationId xmlns:p14="http://schemas.microsoft.com/office/powerpoint/2010/main" val="546432612"/>
      </p:ext>
    </p:extLst>
  </p:cSld>
  <p:clrMapOvr>
    <a:masterClrMapping/>
  </p:clrMapOvr>
  <p:extLst>
    <p:ext uri="{DCECCB84-F9BA-43D5-87BE-67443E8EF086}">
      <p15:sldGuideLst xmlns:p15="http://schemas.microsoft.com/office/powerpoint/2012/main">
        <p15:guide id="1" pos="3840">
          <p15:clr>
            <a:srgbClr val="FBAE40"/>
          </p15:clr>
        </p15:guide>
        <p15:guide id="2" orient="horz" pos="48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 Logo Slide">
    <p:bg>
      <p:bgRef idx="1001">
        <a:schemeClr val="bg2"/>
      </p:bgRef>
    </p:bg>
    <p:spTree>
      <p:nvGrpSpPr>
        <p:cNvPr id="1" name=""/>
        <p:cNvGrpSpPr/>
        <p:nvPr/>
      </p:nvGrpSpPr>
      <p:grpSpPr>
        <a:xfrm>
          <a:off x="0" y="0"/>
          <a:ext cx="0" cy="0"/>
          <a:chOff x="0" y="0"/>
          <a:chExt cx="0" cy="0"/>
        </a:xfrm>
      </p:grpSpPr>
      <p:sp>
        <p:nvSpPr>
          <p:cNvPr id="14" name="Picture Placeholder 7">
            <a:extLst>
              <a:ext uri="{FF2B5EF4-FFF2-40B4-BE49-F238E27FC236}">
                <a16:creationId xmlns:a16="http://schemas.microsoft.com/office/drawing/2014/main" id="{AEC377AE-1F4E-3A40-A036-610E6D005357}"/>
              </a:ext>
            </a:extLst>
          </p:cNvPr>
          <p:cNvSpPr>
            <a:spLocks noGrp="1"/>
          </p:cNvSpPr>
          <p:nvPr>
            <p:ph type="pic" sz="quarter" idx="18" hasCustomPrompt="1"/>
          </p:nvPr>
        </p:nvSpPr>
        <p:spPr>
          <a:xfrm>
            <a:off x="5108575" y="3503613"/>
            <a:ext cx="1974850" cy="933450"/>
          </a:xfrm>
          <a:prstGeom prst="rect">
            <a:avLst/>
          </a:prstGeom>
        </p:spPr>
        <p:txBody>
          <a:bodyPr anchor="ctr" anchorCtr="0"/>
          <a:lstStyle>
            <a:lvl1pPr marL="25400" indent="0" algn="ctr">
              <a:buNone/>
              <a:defRPr/>
            </a:lvl1pPr>
          </a:lstStyle>
          <a:p>
            <a:r>
              <a:rPr lang="en-US" dirty="0"/>
              <a:t>Logo</a:t>
            </a:r>
          </a:p>
        </p:txBody>
      </p:sp>
      <p:sp>
        <p:nvSpPr>
          <p:cNvPr id="18" name="Picture Placeholder 7">
            <a:extLst>
              <a:ext uri="{FF2B5EF4-FFF2-40B4-BE49-F238E27FC236}">
                <a16:creationId xmlns:a16="http://schemas.microsoft.com/office/drawing/2014/main" id="{4A5AB9DE-0554-E944-A3B2-D9FABB959696}"/>
              </a:ext>
            </a:extLst>
          </p:cNvPr>
          <p:cNvSpPr>
            <a:spLocks noGrp="1"/>
          </p:cNvSpPr>
          <p:nvPr>
            <p:ph type="pic" sz="quarter" idx="19" hasCustomPrompt="1"/>
          </p:nvPr>
        </p:nvSpPr>
        <p:spPr>
          <a:xfrm>
            <a:off x="7512844" y="3503613"/>
            <a:ext cx="1974850" cy="933450"/>
          </a:xfrm>
          <a:prstGeom prst="rect">
            <a:avLst/>
          </a:prstGeom>
        </p:spPr>
        <p:txBody>
          <a:bodyPr anchor="ctr" anchorCtr="0"/>
          <a:lstStyle>
            <a:lvl1pPr marL="25400" indent="0" algn="ctr">
              <a:buNone/>
              <a:defRPr/>
            </a:lvl1pPr>
          </a:lstStyle>
          <a:p>
            <a:r>
              <a:rPr lang="en-US" dirty="0"/>
              <a:t>Logo</a:t>
            </a:r>
          </a:p>
        </p:txBody>
      </p:sp>
      <p:sp>
        <p:nvSpPr>
          <p:cNvPr id="19" name="Picture Placeholder 7">
            <a:extLst>
              <a:ext uri="{FF2B5EF4-FFF2-40B4-BE49-F238E27FC236}">
                <a16:creationId xmlns:a16="http://schemas.microsoft.com/office/drawing/2014/main" id="{F4BFC75B-E634-4A4F-8B4C-D587734E4C9F}"/>
              </a:ext>
            </a:extLst>
          </p:cNvPr>
          <p:cNvSpPr>
            <a:spLocks noGrp="1"/>
          </p:cNvSpPr>
          <p:nvPr>
            <p:ph type="pic" sz="quarter" idx="20" hasCustomPrompt="1"/>
          </p:nvPr>
        </p:nvSpPr>
        <p:spPr>
          <a:xfrm>
            <a:off x="2704306" y="3503613"/>
            <a:ext cx="1974850" cy="933450"/>
          </a:xfrm>
          <a:prstGeom prst="rect">
            <a:avLst/>
          </a:prstGeom>
        </p:spPr>
        <p:txBody>
          <a:bodyPr anchor="ctr" anchorCtr="0"/>
          <a:lstStyle>
            <a:lvl1pPr marL="25400" indent="0" algn="ctr">
              <a:buNone/>
              <a:defRPr/>
            </a:lvl1pPr>
          </a:lstStyle>
          <a:p>
            <a:r>
              <a:rPr lang="en-US" dirty="0"/>
              <a:t>Logo</a:t>
            </a:r>
          </a:p>
        </p:txBody>
      </p:sp>
      <p:sp>
        <p:nvSpPr>
          <p:cNvPr id="20" name="Picture Placeholder 7">
            <a:extLst>
              <a:ext uri="{FF2B5EF4-FFF2-40B4-BE49-F238E27FC236}">
                <a16:creationId xmlns:a16="http://schemas.microsoft.com/office/drawing/2014/main" id="{AD510AE7-F4B4-3C4D-B8B4-22A41CF24731}"/>
              </a:ext>
            </a:extLst>
          </p:cNvPr>
          <p:cNvSpPr>
            <a:spLocks noGrp="1"/>
          </p:cNvSpPr>
          <p:nvPr>
            <p:ph type="pic" sz="quarter" idx="21" hasCustomPrompt="1"/>
          </p:nvPr>
        </p:nvSpPr>
        <p:spPr>
          <a:xfrm>
            <a:off x="300038" y="3503613"/>
            <a:ext cx="1974850" cy="933450"/>
          </a:xfrm>
          <a:prstGeom prst="rect">
            <a:avLst/>
          </a:prstGeom>
        </p:spPr>
        <p:txBody>
          <a:bodyPr anchor="ctr" anchorCtr="0"/>
          <a:lstStyle>
            <a:lvl1pPr marL="25400" indent="0" algn="ctr">
              <a:buNone/>
              <a:defRPr/>
            </a:lvl1pPr>
          </a:lstStyle>
          <a:p>
            <a:r>
              <a:rPr lang="en-US" dirty="0"/>
              <a:t>Logo</a:t>
            </a:r>
          </a:p>
        </p:txBody>
      </p:sp>
      <p:sp>
        <p:nvSpPr>
          <p:cNvPr id="21" name="Picture Placeholder 7">
            <a:extLst>
              <a:ext uri="{FF2B5EF4-FFF2-40B4-BE49-F238E27FC236}">
                <a16:creationId xmlns:a16="http://schemas.microsoft.com/office/drawing/2014/main" id="{5D4F9586-0175-9E43-9ACA-56B07728B04F}"/>
              </a:ext>
            </a:extLst>
          </p:cNvPr>
          <p:cNvSpPr>
            <a:spLocks noGrp="1"/>
          </p:cNvSpPr>
          <p:nvPr>
            <p:ph type="pic" sz="quarter" idx="22" hasCustomPrompt="1"/>
          </p:nvPr>
        </p:nvSpPr>
        <p:spPr>
          <a:xfrm>
            <a:off x="9917113" y="3499609"/>
            <a:ext cx="1974850" cy="933450"/>
          </a:xfrm>
          <a:prstGeom prst="rect">
            <a:avLst/>
          </a:prstGeom>
        </p:spPr>
        <p:txBody>
          <a:bodyPr anchor="ctr" anchorCtr="0"/>
          <a:lstStyle>
            <a:lvl1pPr marL="25400" indent="0" algn="ctr">
              <a:buNone/>
              <a:defRPr/>
            </a:lvl1pPr>
          </a:lstStyle>
          <a:p>
            <a:r>
              <a:rPr lang="en-US" dirty="0"/>
              <a:t>Logo</a:t>
            </a:r>
          </a:p>
        </p:txBody>
      </p:sp>
      <p:sp>
        <p:nvSpPr>
          <p:cNvPr id="22" name="Picture Placeholder 7">
            <a:extLst>
              <a:ext uri="{FF2B5EF4-FFF2-40B4-BE49-F238E27FC236}">
                <a16:creationId xmlns:a16="http://schemas.microsoft.com/office/drawing/2014/main" id="{FC39A0EC-9C46-1247-BC41-623BB397C202}"/>
              </a:ext>
            </a:extLst>
          </p:cNvPr>
          <p:cNvSpPr>
            <a:spLocks noGrp="1"/>
          </p:cNvSpPr>
          <p:nvPr>
            <p:ph type="pic" sz="quarter" idx="23" hasCustomPrompt="1"/>
          </p:nvPr>
        </p:nvSpPr>
        <p:spPr>
          <a:xfrm>
            <a:off x="6310547" y="4994411"/>
            <a:ext cx="1974850" cy="933450"/>
          </a:xfrm>
          <a:prstGeom prst="rect">
            <a:avLst/>
          </a:prstGeom>
        </p:spPr>
        <p:txBody>
          <a:bodyPr anchor="ctr" anchorCtr="0"/>
          <a:lstStyle>
            <a:lvl1pPr marL="25400" indent="0" algn="ctr">
              <a:buNone/>
              <a:defRPr/>
            </a:lvl1pPr>
          </a:lstStyle>
          <a:p>
            <a:r>
              <a:rPr lang="en-US" dirty="0"/>
              <a:t>Logo</a:t>
            </a:r>
          </a:p>
        </p:txBody>
      </p:sp>
      <p:sp>
        <p:nvSpPr>
          <p:cNvPr id="23" name="Picture Placeholder 7">
            <a:extLst>
              <a:ext uri="{FF2B5EF4-FFF2-40B4-BE49-F238E27FC236}">
                <a16:creationId xmlns:a16="http://schemas.microsoft.com/office/drawing/2014/main" id="{08882B08-B9F4-8246-BE1F-23EFED367445}"/>
              </a:ext>
            </a:extLst>
          </p:cNvPr>
          <p:cNvSpPr>
            <a:spLocks noGrp="1"/>
          </p:cNvSpPr>
          <p:nvPr>
            <p:ph type="pic" sz="quarter" idx="24" hasCustomPrompt="1"/>
          </p:nvPr>
        </p:nvSpPr>
        <p:spPr>
          <a:xfrm>
            <a:off x="8714816" y="4994411"/>
            <a:ext cx="1974850" cy="933450"/>
          </a:xfrm>
          <a:prstGeom prst="rect">
            <a:avLst/>
          </a:prstGeom>
        </p:spPr>
        <p:txBody>
          <a:bodyPr anchor="ctr" anchorCtr="0"/>
          <a:lstStyle>
            <a:lvl1pPr marL="25400" indent="0" algn="ctr">
              <a:buNone/>
              <a:defRPr/>
            </a:lvl1pPr>
          </a:lstStyle>
          <a:p>
            <a:r>
              <a:rPr lang="en-US" dirty="0"/>
              <a:t>Logo</a:t>
            </a:r>
          </a:p>
        </p:txBody>
      </p:sp>
      <p:sp>
        <p:nvSpPr>
          <p:cNvPr id="24" name="Picture Placeholder 7">
            <a:extLst>
              <a:ext uri="{FF2B5EF4-FFF2-40B4-BE49-F238E27FC236}">
                <a16:creationId xmlns:a16="http://schemas.microsoft.com/office/drawing/2014/main" id="{9DAD9550-8440-8244-8BC5-A05394521F34}"/>
              </a:ext>
            </a:extLst>
          </p:cNvPr>
          <p:cNvSpPr>
            <a:spLocks noGrp="1"/>
          </p:cNvSpPr>
          <p:nvPr>
            <p:ph type="pic" sz="quarter" idx="25" hasCustomPrompt="1"/>
          </p:nvPr>
        </p:nvSpPr>
        <p:spPr>
          <a:xfrm>
            <a:off x="3906278" y="4994411"/>
            <a:ext cx="1974850" cy="933450"/>
          </a:xfrm>
          <a:prstGeom prst="rect">
            <a:avLst/>
          </a:prstGeom>
        </p:spPr>
        <p:txBody>
          <a:bodyPr anchor="ctr" anchorCtr="0"/>
          <a:lstStyle>
            <a:lvl1pPr marL="25400" indent="0" algn="ctr">
              <a:buNone/>
              <a:defRPr/>
            </a:lvl1pPr>
          </a:lstStyle>
          <a:p>
            <a:r>
              <a:rPr lang="en-US" dirty="0"/>
              <a:t>Logo</a:t>
            </a:r>
          </a:p>
        </p:txBody>
      </p:sp>
      <p:sp>
        <p:nvSpPr>
          <p:cNvPr id="25" name="Picture Placeholder 7">
            <a:extLst>
              <a:ext uri="{FF2B5EF4-FFF2-40B4-BE49-F238E27FC236}">
                <a16:creationId xmlns:a16="http://schemas.microsoft.com/office/drawing/2014/main" id="{4277CFFB-6033-DC40-B925-DC0D3838C017}"/>
              </a:ext>
            </a:extLst>
          </p:cNvPr>
          <p:cNvSpPr>
            <a:spLocks noGrp="1"/>
          </p:cNvSpPr>
          <p:nvPr>
            <p:ph type="pic" sz="quarter" idx="26" hasCustomPrompt="1"/>
          </p:nvPr>
        </p:nvSpPr>
        <p:spPr>
          <a:xfrm>
            <a:off x="1502010" y="4994411"/>
            <a:ext cx="1974850" cy="933450"/>
          </a:xfrm>
          <a:prstGeom prst="rect">
            <a:avLst/>
          </a:prstGeom>
        </p:spPr>
        <p:txBody>
          <a:bodyPr anchor="ctr" anchorCtr="0"/>
          <a:lstStyle>
            <a:lvl1pPr marL="25400" indent="0" algn="ctr">
              <a:buNone/>
              <a:defRPr/>
            </a:lvl1pPr>
          </a:lstStyle>
          <a:p>
            <a:r>
              <a:rPr lang="en-US" dirty="0"/>
              <a:t>Logo</a:t>
            </a:r>
          </a:p>
        </p:txBody>
      </p:sp>
      <p:sp>
        <p:nvSpPr>
          <p:cNvPr id="26" name="Text Placeholder 3">
            <a:extLst>
              <a:ext uri="{FF2B5EF4-FFF2-40B4-BE49-F238E27FC236}">
                <a16:creationId xmlns:a16="http://schemas.microsoft.com/office/drawing/2014/main" id="{F6AF6482-5A8D-FC47-8F15-728870A7CDCA}"/>
              </a:ext>
            </a:extLst>
          </p:cNvPr>
          <p:cNvSpPr>
            <a:spLocks noGrp="1"/>
          </p:cNvSpPr>
          <p:nvPr>
            <p:ph type="body" sz="quarter" idx="27" hasCustomPrompt="1"/>
          </p:nvPr>
        </p:nvSpPr>
        <p:spPr>
          <a:xfrm>
            <a:off x="300038" y="2919004"/>
            <a:ext cx="8521745" cy="371836"/>
          </a:xfrm>
          <a:prstGeom prst="rect">
            <a:avLst/>
          </a:prstGeom>
        </p:spPr>
        <p:txBody>
          <a:bodyPr anchor="ctr">
            <a:normAutofit/>
          </a:bodyPr>
          <a:lstStyle>
            <a:lvl1pPr algn="l">
              <a:defRPr sz="1600" b="0" i="0">
                <a:solidFill>
                  <a:schemeClr val="tx1"/>
                </a:solidFill>
                <a:latin typeface="Arial" panose="020B0604020202020204" pitchFamily="34" charset="0"/>
                <a:ea typeface="Roboto Medium" pitchFamily="2" charset="0"/>
                <a:cs typeface="Arial" panose="020B0604020202020204" pitchFamily="34" charset="0"/>
              </a:defRPr>
            </a:lvl1pPr>
          </a:lstStyle>
          <a:p>
            <a:pPr algn="l"/>
            <a:r>
              <a:rPr lang="en-US" sz="1400" b="1" i="0" dirty="0">
                <a:latin typeface="Arial" panose="020B0604020202020204" pitchFamily="34" charset="0"/>
                <a:ea typeface="Roboto Medium" pitchFamily="2" charset="0"/>
                <a:cs typeface="Arial" panose="020B0604020202020204" pitchFamily="34" charset="0"/>
              </a:rPr>
              <a:t>A presentation by the Department of XXXXXXXXX in association with</a:t>
            </a:r>
            <a:endParaRPr lang="en-US" sz="1400" b="0" i="0" dirty="0">
              <a:latin typeface="Roboto Medium" pitchFamily="2" charset="0"/>
              <a:ea typeface="Roboto Medium" pitchFamily="2" charset="0"/>
            </a:endParaRPr>
          </a:p>
        </p:txBody>
      </p:sp>
    </p:spTree>
    <p:extLst>
      <p:ext uri="{BB962C8B-B14F-4D97-AF65-F5344CB8AC3E}">
        <p14:creationId xmlns:p14="http://schemas.microsoft.com/office/powerpoint/2010/main" val="251463563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840">
          <p15:clr>
            <a:srgbClr val="FBAE40"/>
          </p15:clr>
        </p15:guide>
        <p15:guide id="2" orient="horz" pos="1888">
          <p15:clr>
            <a:srgbClr val="FBAE40"/>
          </p15:clr>
        </p15:guide>
        <p15:guide id="3" orient="horz" pos="2795">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Even No logos">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936574"/>
      </p:ext>
    </p:extLst>
  </p:cSld>
  <p:clrMapOvr>
    <a:masterClrMapping/>
  </p:clrMapOvr>
  <p:extLst>
    <p:ext uri="{DCECCB84-F9BA-43D5-87BE-67443E8EF086}">
      <p15:sldGuideLst xmlns:p15="http://schemas.microsoft.com/office/powerpoint/2012/main">
        <p15:guide id="1" pos="3840">
          <p15:clr>
            <a:srgbClr val="FBAE40"/>
          </p15:clr>
        </p15:guide>
        <p15:guide id="2" orient="horz" pos="1888">
          <p15:clr>
            <a:srgbClr val="FBAE40"/>
          </p15:clr>
        </p15:guide>
        <p15:guide id="3" orient="horz" pos="2795">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4025459"/>
      </p:ext>
    </p:extLst>
  </p:cSld>
  <p:clrMapOvr>
    <a:masterClrMapping/>
  </p:clrMapOvr>
  <p:extLst>
    <p:ext uri="{DCECCB84-F9BA-43D5-87BE-67443E8EF086}">
      <p15:sldGuideLst xmlns:p15="http://schemas.microsoft.com/office/powerpoint/2012/main">
        <p15:guide id="1" pos="3840">
          <p15:clr>
            <a:srgbClr val="FBAE40"/>
          </p15:clr>
        </p15:guide>
        <p15:guide id="2" orient="horz" pos="754">
          <p15:clr>
            <a:srgbClr val="FBAE40"/>
          </p15:clr>
        </p15:guide>
        <p15:guide id="3" orient="horz" pos="2160">
          <p15:clr>
            <a:srgbClr val="FBAE40"/>
          </p15:clr>
        </p15:guide>
        <p15:guide id="4" pos="642">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ECD6F0D-2556-034A-973E-93D486D59CF4}"/>
              </a:ext>
            </a:extLst>
          </p:cNvPr>
          <p:cNvSpPr>
            <a:spLocks noGrp="1"/>
          </p:cNvSpPr>
          <p:nvPr>
            <p:ph type="title"/>
          </p:nvPr>
        </p:nvSpPr>
        <p:spPr>
          <a:xfrm>
            <a:off x="838200" y="787180"/>
            <a:ext cx="10515600" cy="620202"/>
          </a:xfrm>
          <a:prstGeom prst="rect">
            <a:avLst/>
          </a:prstGeom>
        </p:spPr>
        <p:txBody>
          <a:bodyPr/>
          <a:lstStyle>
            <a:lvl1pPr>
              <a:defRPr baseline="0">
                <a:solidFill>
                  <a:schemeClr val="bg2">
                    <a:lumMod val="50000"/>
                  </a:schemeClr>
                </a:solidFill>
              </a:defRPr>
            </a:lvl1pPr>
          </a:lstStyle>
          <a:p>
            <a:r>
              <a:rPr lang="en-US" dirty="0"/>
              <a:t>Click to edit Master title style</a:t>
            </a:r>
          </a:p>
        </p:txBody>
      </p:sp>
      <p:sp>
        <p:nvSpPr>
          <p:cNvPr id="12" name="Text Placeholder 11">
            <a:extLst>
              <a:ext uri="{FF2B5EF4-FFF2-40B4-BE49-F238E27FC236}">
                <a16:creationId xmlns:a16="http://schemas.microsoft.com/office/drawing/2014/main" id="{93504DB4-746B-E749-A0E3-B97103A9D31A}"/>
              </a:ext>
            </a:extLst>
          </p:cNvPr>
          <p:cNvSpPr>
            <a:spLocks noGrp="1"/>
          </p:cNvSpPr>
          <p:nvPr>
            <p:ph type="body" sz="quarter" idx="12"/>
          </p:nvPr>
        </p:nvSpPr>
        <p:spPr>
          <a:xfrm>
            <a:off x="838200" y="1527175"/>
            <a:ext cx="4978138" cy="41571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47DBB397-9D3C-734E-A021-677341C2E952}"/>
              </a:ext>
            </a:extLst>
          </p:cNvPr>
          <p:cNvSpPr/>
          <p:nvPr userDrawn="1"/>
        </p:nvSpPr>
        <p:spPr>
          <a:xfrm>
            <a:off x="0" y="6023728"/>
            <a:ext cx="12192000" cy="8342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10202506-E198-D743-98C7-84C599116F0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1147" y="6052732"/>
            <a:ext cx="1742115" cy="805268"/>
          </a:xfrm>
          <a:prstGeom prst="rect">
            <a:avLst/>
          </a:prstGeom>
        </p:spPr>
      </p:pic>
      <p:sp>
        <p:nvSpPr>
          <p:cNvPr id="5" name="Content Placeholder 4">
            <a:extLst>
              <a:ext uri="{FF2B5EF4-FFF2-40B4-BE49-F238E27FC236}">
                <a16:creationId xmlns:a16="http://schemas.microsoft.com/office/drawing/2014/main" id="{11D5BA00-8839-D74D-BF23-18ABB194A759}"/>
              </a:ext>
            </a:extLst>
          </p:cNvPr>
          <p:cNvSpPr>
            <a:spLocks noGrp="1"/>
          </p:cNvSpPr>
          <p:nvPr>
            <p:ph sz="quarter" idx="13"/>
          </p:nvPr>
        </p:nvSpPr>
        <p:spPr>
          <a:xfrm>
            <a:off x="5976595" y="1527175"/>
            <a:ext cx="5377206" cy="41576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5104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ECD6F0D-2556-034A-973E-93D486D59CF4}"/>
              </a:ext>
            </a:extLst>
          </p:cNvPr>
          <p:cNvSpPr>
            <a:spLocks noGrp="1"/>
          </p:cNvSpPr>
          <p:nvPr>
            <p:ph type="title"/>
          </p:nvPr>
        </p:nvSpPr>
        <p:spPr>
          <a:xfrm>
            <a:off x="838200" y="787180"/>
            <a:ext cx="10515600" cy="620202"/>
          </a:xfrm>
          <a:prstGeom prst="rect">
            <a:avLst/>
          </a:prstGeom>
        </p:spPr>
        <p:txBody>
          <a:bodyPr/>
          <a:lstStyle>
            <a:lvl1pPr>
              <a:defRPr baseline="0">
                <a:solidFill>
                  <a:schemeClr val="bg2">
                    <a:lumMod val="50000"/>
                  </a:schemeClr>
                </a:solidFill>
              </a:defRPr>
            </a:lvl1pPr>
          </a:lstStyle>
          <a:p>
            <a:r>
              <a:rPr lang="en-US" dirty="0"/>
              <a:t>Click to edit Master title style</a:t>
            </a:r>
          </a:p>
        </p:txBody>
      </p:sp>
      <p:sp>
        <p:nvSpPr>
          <p:cNvPr id="12" name="Text Placeholder 11">
            <a:extLst>
              <a:ext uri="{FF2B5EF4-FFF2-40B4-BE49-F238E27FC236}">
                <a16:creationId xmlns:a16="http://schemas.microsoft.com/office/drawing/2014/main" id="{93504DB4-746B-E749-A0E3-B97103A9D31A}"/>
              </a:ext>
            </a:extLst>
          </p:cNvPr>
          <p:cNvSpPr>
            <a:spLocks noGrp="1"/>
          </p:cNvSpPr>
          <p:nvPr>
            <p:ph type="body" sz="quarter" idx="12"/>
          </p:nvPr>
        </p:nvSpPr>
        <p:spPr>
          <a:xfrm>
            <a:off x="838200" y="1527175"/>
            <a:ext cx="10515600" cy="157424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47DBB397-9D3C-734E-A021-677341C2E952}"/>
              </a:ext>
            </a:extLst>
          </p:cNvPr>
          <p:cNvSpPr/>
          <p:nvPr userDrawn="1"/>
        </p:nvSpPr>
        <p:spPr>
          <a:xfrm>
            <a:off x="0" y="6023728"/>
            <a:ext cx="12192000" cy="8342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10202506-E198-D743-98C7-84C599116F0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1147" y="6052732"/>
            <a:ext cx="1742115" cy="805268"/>
          </a:xfrm>
          <a:prstGeom prst="rect">
            <a:avLst/>
          </a:prstGeom>
        </p:spPr>
      </p:pic>
      <p:sp>
        <p:nvSpPr>
          <p:cNvPr id="5" name="Content Placeholder 4">
            <a:extLst>
              <a:ext uri="{FF2B5EF4-FFF2-40B4-BE49-F238E27FC236}">
                <a16:creationId xmlns:a16="http://schemas.microsoft.com/office/drawing/2014/main" id="{11D5BA00-8839-D74D-BF23-18ABB194A759}"/>
              </a:ext>
            </a:extLst>
          </p:cNvPr>
          <p:cNvSpPr>
            <a:spLocks noGrp="1"/>
          </p:cNvSpPr>
          <p:nvPr>
            <p:ph sz="quarter" idx="13"/>
          </p:nvPr>
        </p:nvSpPr>
        <p:spPr>
          <a:xfrm>
            <a:off x="838199" y="3264409"/>
            <a:ext cx="10515601" cy="27593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4627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9F03D-96E1-EA4A-A5CA-D7B7B64573DE}"/>
              </a:ext>
            </a:extLst>
          </p:cNvPr>
          <p:cNvSpPr>
            <a:spLocks noGrp="1"/>
          </p:cNvSpPr>
          <p:nvPr>
            <p:ph type="title"/>
          </p:nvPr>
        </p:nvSpPr>
        <p:spPr>
          <a:xfrm>
            <a:off x="838200" y="787180"/>
            <a:ext cx="10515600" cy="62020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68C30111-36C8-C24F-9621-6339CD04F1B2}"/>
              </a:ext>
            </a:extLst>
          </p:cNvPr>
          <p:cNvSpPr>
            <a:spLocks noGrp="1"/>
          </p:cNvSpPr>
          <p:nvPr>
            <p:ph idx="1"/>
          </p:nvPr>
        </p:nvSpPr>
        <p:spPr/>
        <p:txBody>
          <a:bodyPr/>
          <a:lstStyle>
            <a:lvl1pPr>
              <a:defRPr baseline="0">
                <a:solidFill>
                  <a:schemeClr val="tx2">
                    <a:lumMod val="50000"/>
                  </a:schemeClr>
                </a:solidFill>
              </a:defRPr>
            </a:lvl1pPr>
            <a:lvl2pPr>
              <a:defRPr baseline="0">
                <a:solidFill>
                  <a:schemeClr val="tx2">
                    <a:lumMod val="50000"/>
                  </a:schemeClr>
                </a:solidFill>
              </a:defRPr>
            </a:lvl2pPr>
            <a:lvl3pPr>
              <a:defRPr baseline="0">
                <a:solidFill>
                  <a:schemeClr val="tx2">
                    <a:lumMod val="50000"/>
                  </a:schemeClr>
                </a:solidFill>
              </a:defRPr>
            </a:lvl3pPr>
            <a:lvl4pPr>
              <a:defRPr baseline="0">
                <a:solidFill>
                  <a:schemeClr val="tx2">
                    <a:lumMod val="50000"/>
                  </a:schemeClr>
                </a:solidFill>
              </a:defRPr>
            </a:lvl4pPr>
            <a:lvl5pPr>
              <a:defRPr baseline="0">
                <a:solidFill>
                  <a:schemeClr val="tx2">
                    <a:lumMod val="50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DEF5FCF1-62D6-0849-8705-3D4455A3B5BF}"/>
              </a:ext>
            </a:extLst>
          </p:cNvPr>
          <p:cNvSpPr/>
          <p:nvPr userDrawn="1"/>
        </p:nvSpPr>
        <p:spPr>
          <a:xfrm>
            <a:off x="0" y="6023728"/>
            <a:ext cx="12192000" cy="8342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2A7E018F-3B31-194A-8158-5204614E27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1147" y="6052732"/>
            <a:ext cx="1742115" cy="805268"/>
          </a:xfrm>
          <a:prstGeom prst="rect">
            <a:avLst/>
          </a:prstGeom>
        </p:spPr>
      </p:pic>
    </p:spTree>
    <p:extLst>
      <p:ext uri="{BB962C8B-B14F-4D97-AF65-F5344CB8AC3E}">
        <p14:creationId xmlns:p14="http://schemas.microsoft.com/office/powerpoint/2010/main" val="602806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L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60D7-B473-B940-BB52-4F215DBE26C4}"/>
              </a:ext>
            </a:extLst>
          </p:cNvPr>
          <p:cNvSpPr>
            <a:spLocks noGrp="1"/>
          </p:cNvSpPr>
          <p:nvPr>
            <p:ph type="title"/>
          </p:nvPr>
        </p:nvSpPr>
        <p:spPr>
          <a:xfrm>
            <a:off x="831850" y="1709738"/>
            <a:ext cx="10515600" cy="540481"/>
          </a:xfrm>
          <a:prstGeom prst="rect">
            <a:avLst/>
          </a:prstGeom>
        </p:spPr>
        <p:txBody>
          <a:bodyPr anchor="b">
            <a:normAutofit/>
          </a:bodyPr>
          <a:lstStyle>
            <a:lvl1pPr>
              <a:defRPr sz="3200" baseline="0">
                <a:solidFill>
                  <a:schemeClr val="bg2">
                    <a:lumMod val="50000"/>
                  </a:schemeClr>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0171C3E-21D7-0345-9EE2-9CE1F3CF0195}"/>
              </a:ext>
            </a:extLst>
          </p:cNvPr>
          <p:cNvSpPr>
            <a:spLocks noGrp="1"/>
          </p:cNvSpPr>
          <p:nvPr>
            <p:ph type="body" idx="1"/>
          </p:nvPr>
        </p:nvSpPr>
        <p:spPr>
          <a:xfrm>
            <a:off x="831850" y="2250220"/>
            <a:ext cx="10515600" cy="1717482"/>
          </a:xfrm>
        </p:spPr>
        <p:txBody>
          <a:bodyPr>
            <a:normAutofit/>
          </a:bodyPr>
          <a:lstStyle>
            <a:lvl1pPr marL="0" indent="0">
              <a:buNone/>
              <a:defRPr sz="3600" baseline="0">
                <a:solidFill>
                  <a:schemeClr val="accent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8" name="Picture 7">
            <a:extLst>
              <a:ext uri="{FF2B5EF4-FFF2-40B4-BE49-F238E27FC236}">
                <a16:creationId xmlns:a16="http://schemas.microsoft.com/office/drawing/2014/main" id="{48D1772B-3267-9341-A866-A7208193937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8950" b="26936"/>
          <a:stretch/>
        </p:blipFill>
        <p:spPr>
          <a:xfrm>
            <a:off x="0" y="3264218"/>
            <a:ext cx="12205252" cy="3593782"/>
          </a:xfrm>
          <a:prstGeom prst="rect">
            <a:avLst/>
          </a:prstGeom>
        </p:spPr>
      </p:pic>
      <p:pic>
        <p:nvPicPr>
          <p:cNvPr id="10" name="Picture 9">
            <a:extLst>
              <a:ext uri="{FF2B5EF4-FFF2-40B4-BE49-F238E27FC236}">
                <a16:creationId xmlns:a16="http://schemas.microsoft.com/office/drawing/2014/main" id="{12C25ECF-4EC7-234A-96B2-FD1BB006E0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2967" y="405517"/>
            <a:ext cx="2014018" cy="713298"/>
          </a:xfrm>
          <a:prstGeom prst="rect">
            <a:avLst/>
          </a:prstGeom>
        </p:spPr>
      </p:pic>
    </p:spTree>
    <p:extLst>
      <p:ext uri="{BB962C8B-B14F-4D97-AF65-F5344CB8AC3E}">
        <p14:creationId xmlns:p14="http://schemas.microsoft.com/office/powerpoint/2010/main" val="1650644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Your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60D7-B473-B940-BB52-4F215DBE26C4}"/>
              </a:ext>
            </a:extLst>
          </p:cNvPr>
          <p:cNvSpPr>
            <a:spLocks noGrp="1"/>
          </p:cNvSpPr>
          <p:nvPr>
            <p:ph type="title"/>
          </p:nvPr>
        </p:nvSpPr>
        <p:spPr>
          <a:xfrm>
            <a:off x="831850" y="1434435"/>
            <a:ext cx="10515600" cy="540481"/>
          </a:xfrm>
          <a:prstGeom prst="rect">
            <a:avLst/>
          </a:prstGeom>
        </p:spPr>
        <p:txBody>
          <a:bodyPr anchor="b">
            <a:normAutofit/>
          </a:bodyPr>
          <a:lstStyle>
            <a:lvl1pPr>
              <a:defRPr sz="3200" baseline="0">
                <a:solidFill>
                  <a:schemeClr val="bg2">
                    <a:lumMod val="50000"/>
                  </a:schemeClr>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0171C3E-21D7-0345-9EE2-9CE1F3CF0195}"/>
              </a:ext>
            </a:extLst>
          </p:cNvPr>
          <p:cNvSpPr>
            <a:spLocks noGrp="1"/>
          </p:cNvSpPr>
          <p:nvPr>
            <p:ph type="body" idx="1"/>
          </p:nvPr>
        </p:nvSpPr>
        <p:spPr>
          <a:xfrm>
            <a:off x="831850" y="1993213"/>
            <a:ext cx="10515600" cy="945264"/>
          </a:xfrm>
        </p:spPr>
        <p:txBody>
          <a:bodyPr>
            <a:normAutofit/>
          </a:bodyPr>
          <a:lstStyle>
            <a:lvl1pPr marL="0" indent="0">
              <a:buNone/>
              <a:defRPr sz="3600" baseline="0">
                <a:solidFill>
                  <a:schemeClr val="accent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10" name="Picture 9">
            <a:extLst>
              <a:ext uri="{FF2B5EF4-FFF2-40B4-BE49-F238E27FC236}">
                <a16:creationId xmlns:a16="http://schemas.microsoft.com/office/drawing/2014/main" id="{12C25ECF-4EC7-234A-96B2-FD1BB006E0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2967" y="405517"/>
            <a:ext cx="2014018" cy="713298"/>
          </a:xfrm>
          <a:prstGeom prst="rect">
            <a:avLst/>
          </a:prstGeom>
        </p:spPr>
      </p:pic>
      <p:sp>
        <p:nvSpPr>
          <p:cNvPr id="5" name="Picture Placeholder 4">
            <a:extLst>
              <a:ext uri="{FF2B5EF4-FFF2-40B4-BE49-F238E27FC236}">
                <a16:creationId xmlns:a16="http://schemas.microsoft.com/office/drawing/2014/main" id="{C25836B3-8827-BE44-B710-51D85012FE9B}"/>
              </a:ext>
            </a:extLst>
          </p:cNvPr>
          <p:cNvSpPr>
            <a:spLocks noGrp="1"/>
          </p:cNvSpPr>
          <p:nvPr>
            <p:ph type="pic" sz="quarter" idx="10"/>
          </p:nvPr>
        </p:nvSpPr>
        <p:spPr>
          <a:xfrm>
            <a:off x="0" y="3264310"/>
            <a:ext cx="12192000" cy="3593689"/>
          </a:xfrm>
          <a:solidFill>
            <a:schemeClr val="bg2"/>
          </a:solidFill>
        </p:spPr>
        <p:txBody>
          <a:bodyPr/>
          <a:lstStyle>
            <a:lvl1pPr>
              <a:defRPr/>
            </a:lvl1pPr>
          </a:lstStyle>
          <a:p>
            <a:r>
              <a:rPr lang="en-US" dirty="0"/>
              <a:t>Click icon to add picture</a:t>
            </a:r>
          </a:p>
        </p:txBody>
      </p:sp>
    </p:spTree>
    <p:extLst>
      <p:ext uri="{BB962C8B-B14F-4D97-AF65-F5344CB8AC3E}">
        <p14:creationId xmlns:p14="http://schemas.microsoft.com/office/powerpoint/2010/main" val="1145570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Nav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60D7-B473-B940-BB52-4F215DBE26C4}"/>
              </a:ext>
            </a:extLst>
          </p:cNvPr>
          <p:cNvSpPr>
            <a:spLocks noGrp="1"/>
          </p:cNvSpPr>
          <p:nvPr>
            <p:ph type="title"/>
          </p:nvPr>
        </p:nvSpPr>
        <p:spPr>
          <a:xfrm>
            <a:off x="831850" y="1434435"/>
            <a:ext cx="10515600" cy="540481"/>
          </a:xfrm>
          <a:prstGeom prst="rect">
            <a:avLst/>
          </a:prstGeom>
        </p:spPr>
        <p:txBody>
          <a:bodyPr anchor="b">
            <a:normAutofit/>
          </a:bodyPr>
          <a:lstStyle>
            <a:lvl1pPr>
              <a:defRPr sz="3200" baseline="0">
                <a:solidFill>
                  <a:schemeClr val="bg2">
                    <a:lumMod val="50000"/>
                  </a:schemeClr>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0171C3E-21D7-0345-9EE2-9CE1F3CF0195}"/>
              </a:ext>
            </a:extLst>
          </p:cNvPr>
          <p:cNvSpPr>
            <a:spLocks noGrp="1"/>
          </p:cNvSpPr>
          <p:nvPr>
            <p:ph type="body" idx="1"/>
          </p:nvPr>
        </p:nvSpPr>
        <p:spPr>
          <a:xfrm>
            <a:off x="831850" y="1993213"/>
            <a:ext cx="10515600" cy="945264"/>
          </a:xfrm>
        </p:spPr>
        <p:txBody>
          <a:bodyPr>
            <a:normAutofit/>
          </a:bodyPr>
          <a:lstStyle>
            <a:lvl1pPr marL="0" indent="0">
              <a:buNone/>
              <a:defRPr sz="3600" baseline="0">
                <a:solidFill>
                  <a:schemeClr val="accent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10" name="Picture 9">
            <a:extLst>
              <a:ext uri="{FF2B5EF4-FFF2-40B4-BE49-F238E27FC236}">
                <a16:creationId xmlns:a16="http://schemas.microsoft.com/office/drawing/2014/main" id="{12C25ECF-4EC7-234A-96B2-FD1BB006E0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2967" y="405517"/>
            <a:ext cx="2014018" cy="713298"/>
          </a:xfrm>
          <a:prstGeom prst="rect">
            <a:avLst/>
          </a:prstGeom>
        </p:spPr>
      </p:pic>
      <p:sp>
        <p:nvSpPr>
          <p:cNvPr id="4" name="Rectangle 3">
            <a:extLst>
              <a:ext uri="{FF2B5EF4-FFF2-40B4-BE49-F238E27FC236}">
                <a16:creationId xmlns:a16="http://schemas.microsoft.com/office/drawing/2014/main" id="{C4D92BDD-D388-874A-90F8-43BCD6BEAD2E}"/>
              </a:ext>
            </a:extLst>
          </p:cNvPr>
          <p:cNvSpPr/>
          <p:nvPr userDrawn="1"/>
        </p:nvSpPr>
        <p:spPr>
          <a:xfrm>
            <a:off x="0" y="3254477"/>
            <a:ext cx="12192000" cy="360352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082987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BAAF7C3-A3E3-0F4B-BC1E-8BF967B7FD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2" name="Title 1">
            <a:extLst>
              <a:ext uri="{FF2B5EF4-FFF2-40B4-BE49-F238E27FC236}">
                <a16:creationId xmlns:a16="http://schemas.microsoft.com/office/drawing/2014/main" id="{61BBB73A-1D9A-0B40-812F-E7B3C0CE8929}"/>
              </a:ext>
            </a:extLst>
          </p:cNvPr>
          <p:cNvSpPr>
            <a:spLocks noGrp="1"/>
          </p:cNvSpPr>
          <p:nvPr>
            <p:ph type="ctrTitle" hasCustomPrompt="1"/>
          </p:nvPr>
        </p:nvSpPr>
        <p:spPr>
          <a:xfrm>
            <a:off x="841248" y="1124712"/>
            <a:ext cx="6528660" cy="651573"/>
          </a:xfrm>
          <a:prstGeom prst="rect">
            <a:avLst/>
          </a:prstGeom>
        </p:spPr>
        <p:txBody>
          <a:bodyPr anchor="b">
            <a:normAutofit/>
          </a:bodyPr>
          <a:lstStyle>
            <a:lvl1pPr algn="l">
              <a:defRPr sz="4000" baseline="0">
                <a:solidFill>
                  <a:schemeClr val="bg1"/>
                </a:solidFill>
              </a:defRPr>
            </a:lvl1pPr>
          </a:lstStyle>
          <a:p>
            <a:r>
              <a:rPr lang="en-US" dirty="0"/>
              <a:t>Thank you.</a:t>
            </a:r>
          </a:p>
        </p:txBody>
      </p:sp>
      <p:sp>
        <p:nvSpPr>
          <p:cNvPr id="9" name="Rectangle 8">
            <a:extLst>
              <a:ext uri="{FF2B5EF4-FFF2-40B4-BE49-F238E27FC236}">
                <a16:creationId xmlns:a16="http://schemas.microsoft.com/office/drawing/2014/main" id="{70D21693-2D97-B341-9A10-A738BFB4E999}"/>
              </a:ext>
            </a:extLst>
          </p:cNvPr>
          <p:cNvSpPr/>
          <p:nvPr userDrawn="1"/>
        </p:nvSpPr>
        <p:spPr>
          <a:xfrm>
            <a:off x="0" y="5517931"/>
            <a:ext cx="12192000" cy="134006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04498341-1D02-9849-9164-B79B204437C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7452" y="5517931"/>
            <a:ext cx="2839772" cy="1312644"/>
          </a:xfrm>
          <a:prstGeom prst="rect">
            <a:avLst/>
          </a:prstGeom>
        </p:spPr>
      </p:pic>
      <p:sp>
        <p:nvSpPr>
          <p:cNvPr id="6" name="Subtitle 2">
            <a:extLst>
              <a:ext uri="{FF2B5EF4-FFF2-40B4-BE49-F238E27FC236}">
                <a16:creationId xmlns:a16="http://schemas.microsoft.com/office/drawing/2014/main" id="{64ADC273-FF26-7747-9D06-18DA6AC74700}"/>
              </a:ext>
            </a:extLst>
          </p:cNvPr>
          <p:cNvSpPr>
            <a:spLocks noGrp="1"/>
          </p:cNvSpPr>
          <p:nvPr>
            <p:ph type="subTitle" idx="1" hasCustomPrompt="1"/>
          </p:nvPr>
        </p:nvSpPr>
        <p:spPr>
          <a:xfrm>
            <a:off x="841248" y="3790462"/>
            <a:ext cx="6528660" cy="1469291"/>
          </a:xfrm>
        </p:spPr>
        <p:txBody>
          <a:bodyPr>
            <a:normAutofit/>
          </a:bodyPr>
          <a:lstStyle>
            <a:lvl1pPr marL="0" indent="0" algn="l">
              <a:buNone/>
              <a:defRPr sz="2400" baseline="0">
                <a:solidFill>
                  <a:schemeClr val="bg2">
                    <a:lumMod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Contact Information</a:t>
            </a:r>
          </a:p>
        </p:txBody>
      </p:sp>
    </p:spTree>
    <p:extLst>
      <p:ext uri="{BB962C8B-B14F-4D97-AF65-F5344CB8AC3E}">
        <p14:creationId xmlns:p14="http://schemas.microsoft.com/office/powerpoint/2010/main" val="2448610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26" Type="http://schemas.openxmlformats.org/officeDocument/2006/relationships/slideLayout" Target="../slideLayouts/slideLayout36.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slideLayout" Target="../slideLayouts/slideLayout35.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slideLayout" Target="../slideLayouts/slideLayout34.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slideLayout" Target="../slideLayouts/slideLayout33.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4F017E7-E765-2E4C-B8EA-6A761B6C4482}"/>
              </a:ext>
            </a:extLst>
          </p:cNvPr>
          <p:cNvSpPr>
            <a:spLocks noGrp="1"/>
          </p:cNvSpPr>
          <p:nvPr>
            <p:ph type="body" idx="1"/>
          </p:nvPr>
        </p:nvSpPr>
        <p:spPr>
          <a:xfrm>
            <a:off x="838200" y="1526650"/>
            <a:ext cx="10515600" cy="46503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4101787-F2F1-A240-95DB-6E922CB6F8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3DD7C2-780A-6E4B-9105-FD8A4728EC8C}" type="datetimeFigureOut">
              <a:rPr lang="en-US" smtClean="0"/>
              <a:t>9/25/25</a:t>
            </a:fld>
            <a:endParaRPr lang="en-US" dirty="0"/>
          </a:p>
        </p:txBody>
      </p:sp>
      <p:sp>
        <p:nvSpPr>
          <p:cNvPr id="6" name="Slide Number Placeholder 5">
            <a:extLst>
              <a:ext uri="{FF2B5EF4-FFF2-40B4-BE49-F238E27FC236}">
                <a16:creationId xmlns:a16="http://schemas.microsoft.com/office/drawing/2014/main" id="{2EBA55D7-F7D2-3D45-AE69-9E630A5909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7494AF-7A60-5941-B7EE-EAEF4DC6AE40}" type="slidenum">
              <a:rPr lang="en-US" smtClean="0"/>
              <a:t>‹#›</a:t>
            </a:fld>
            <a:endParaRPr lang="en-US" dirty="0"/>
          </a:p>
        </p:txBody>
      </p:sp>
      <p:sp>
        <p:nvSpPr>
          <p:cNvPr id="7" name="Title Placeholder 6">
            <a:extLst>
              <a:ext uri="{FF2B5EF4-FFF2-40B4-BE49-F238E27FC236}">
                <a16:creationId xmlns:a16="http://schemas.microsoft.com/office/drawing/2014/main" id="{2E68AEDA-2005-BA41-942E-1472FDD755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024089404"/>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3" r:id="rId3"/>
    <p:sldLayoutId id="2147483664" r:id="rId4"/>
    <p:sldLayoutId id="2147483650" r:id="rId5"/>
    <p:sldLayoutId id="2147483651" r:id="rId6"/>
    <p:sldLayoutId id="2147483661" r:id="rId7"/>
    <p:sldLayoutId id="2147483662" r:id="rId8"/>
    <p:sldLayoutId id="2147483665" r:id="rId9"/>
    <p:sldLayoutId id="2147483693" r:id="rId10"/>
  </p:sldLayoutIdLst>
  <p:txStyles>
    <p:titleStyle>
      <a:lvl1pPr algn="l" defTabSz="914400" rtl="0" eaLnBrk="1" latinLnBrk="0" hangingPunct="1">
        <a:lnSpc>
          <a:spcPct val="90000"/>
        </a:lnSpc>
        <a:spcBef>
          <a:spcPct val="0"/>
        </a:spcBef>
        <a:buNone/>
        <a:defRPr sz="3200" kern="1200" baseline="0">
          <a:solidFill>
            <a:schemeClr val="bg2">
              <a:lumMod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accent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accent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accent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accent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4168129D-8A12-1642-B72D-276B159EEE83}"/>
              </a:ext>
            </a:extLst>
          </p:cNvPr>
          <p:cNvSpPr>
            <a:spLocks noGrp="1"/>
          </p:cNvSpPr>
          <p:nvPr>
            <p:ph type="title"/>
          </p:nvPr>
        </p:nvSpPr>
        <p:spPr>
          <a:xfrm>
            <a:off x="1019175" y="296863"/>
            <a:ext cx="10153650" cy="1403350"/>
          </a:xfrm>
          <a:prstGeom prst="rect">
            <a:avLst/>
          </a:prstGeom>
        </p:spPr>
        <p:txBody>
          <a:bodyPr vert="horz" lIns="91440" tIns="45720" rIns="91440" bIns="45720" rtlCol="0" anchor="ctr">
            <a:normAutofit/>
          </a:bodyPr>
          <a:lstStyle/>
          <a:p>
            <a:r>
              <a:rPr lang="en-US" dirty="0"/>
              <a:t>Click to edit Master title style</a:t>
            </a:r>
          </a:p>
        </p:txBody>
      </p:sp>
      <p:sp>
        <p:nvSpPr>
          <p:cNvPr id="2" name="Text Placeholder 1">
            <a:extLst>
              <a:ext uri="{FF2B5EF4-FFF2-40B4-BE49-F238E27FC236}">
                <a16:creationId xmlns:a16="http://schemas.microsoft.com/office/drawing/2014/main" id="{5B6329C4-6709-E243-8A81-9E6214E053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2746911"/>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 id="2147483692" r:id="rId26"/>
  </p:sldLayoutIdLst>
  <p:txStyles>
    <p:titleStyle>
      <a:lvl1pPr algn="l" defTabSz="914400" rtl="0" eaLnBrk="1" latinLnBrk="0" hangingPunct="1">
        <a:lnSpc>
          <a:spcPts val="5280"/>
        </a:lnSpc>
        <a:spcBef>
          <a:spcPct val="0"/>
        </a:spcBef>
        <a:buNone/>
        <a:defRPr sz="3700" b="0" i="0" kern="1200">
          <a:solidFill>
            <a:srgbClr val="E0112B"/>
          </a:solidFill>
          <a:latin typeface="Roboto Medium" pitchFamily="2" charset="0"/>
          <a:ea typeface="Roboto Medium" pitchFamily="2" charset="0"/>
          <a:cs typeface="+mj-cs"/>
        </a:defRPr>
      </a:lvl1pPr>
    </p:titleStyle>
    <p:bodyStyle>
      <a:lvl1pPr marL="7937" indent="0" algn="l" defTabSz="914400" rtl="0" eaLnBrk="1" latinLnBrk="0" hangingPunct="1">
        <a:lnSpc>
          <a:spcPct val="90000"/>
        </a:lnSpc>
        <a:spcBef>
          <a:spcPts val="1000"/>
        </a:spcBef>
        <a:buClr>
          <a:srgbClr val="FF0000"/>
        </a:buClr>
        <a:buSzPct val="110000"/>
        <a:buFontTx/>
        <a:buNone/>
        <a:tabLst/>
        <a:defRPr sz="2000" kern="1200">
          <a:solidFill>
            <a:schemeClr val="tx1"/>
          </a:solidFill>
          <a:latin typeface="Roboto" pitchFamily="2" charset="0"/>
          <a:ea typeface="Roboto" pitchFamily="2" charset="0"/>
          <a:cs typeface="+mn-cs"/>
        </a:defRPr>
      </a:lvl1pPr>
      <a:lvl2pPr marL="184150" indent="-176213" algn="l" defTabSz="900000" rtl="0" eaLnBrk="1" latinLnBrk="0" hangingPunct="1">
        <a:lnSpc>
          <a:spcPts val="3000"/>
        </a:lnSpc>
        <a:spcBef>
          <a:spcPts val="0"/>
        </a:spcBef>
        <a:spcAft>
          <a:spcPts val="0"/>
        </a:spcAft>
        <a:buClr>
          <a:srgbClr val="E0112B"/>
        </a:buClr>
        <a:buSzPct val="130000"/>
        <a:buFont typeface="Wingdings" pitchFamily="2" charset="2"/>
        <a:buChar char="§"/>
        <a:tabLst>
          <a:tab pos="3995738" algn="l"/>
        </a:tabLst>
        <a:defRPr sz="2000" kern="1200">
          <a:solidFill>
            <a:schemeClr val="tx1"/>
          </a:solidFill>
          <a:latin typeface="Roboto" pitchFamily="2" charset="0"/>
          <a:ea typeface="Roboto" pitchFamily="2" charset="0"/>
          <a:cs typeface="+mn-cs"/>
        </a:defRPr>
      </a:lvl2pPr>
      <a:lvl3pPr marL="185738" indent="177800" algn="l" defTabSz="900000" rtl="0" eaLnBrk="1" latinLnBrk="0" hangingPunct="1">
        <a:lnSpc>
          <a:spcPts val="3000"/>
        </a:lnSpc>
        <a:spcBef>
          <a:spcPts val="0"/>
        </a:spcBef>
        <a:buClr>
          <a:srgbClr val="E0112B"/>
        </a:buClr>
        <a:buSzPct val="130000"/>
        <a:buFont typeface="Wingdings" pitchFamily="2" charset="2"/>
        <a:buChar char="§"/>
        <a:tabLst>
          <a:tab pos="3995738" algn="l"/>
        </a:tabLst>
        <a:defRPr sz="2000" kern="1200">
          <a:solidFill>
            <a:schemeClr val="tx1"/>
          </a:solidFill>
          <a:latin typeface="Roboto" pitchFamily="2" charset="0"/>
          <a:ea typeface="Roboto" pitchFamily="2" charset="0"/>
          <a:cs typeface="+mn-cs"/>
        </a:defRPr>
      </a:lvl3pPr>
      <a:lvl4pPr marL="541338" indent="-177800" algn="l" defTabSz="900000" rtl="0" eaLnBrk="1" latinLnBrk="0" hangingPunct="1">
        <a:lnSpc>
          <a:spcPts val="3000"/>
        </a:lnSpc>
        <a:spcBef>
          <a:spcPts val="0"/>
        </a:spcBef>
        <a:buClr>
          <a:srgbClr val="E0112B"/>
        </a:buClr>
        <a:buSzPct val="130000"/>
        <a:buFont typeface="Wingdings" pitchFamily="2" charset="2"/>
        <a:buChar char="§"/>
        <a:tabLst>
          <a:tab pos="3995738" algn="l"/>
        </a:tabLst>
        <a:defRPr sz="1700" kern="1200">
          <a:solidFill>
            <a:schemeClr val="tx1"/>
          </a:solidFill>
          <a:latin typeface="Roboto" pitchFamily="2" charset="0"/>
          <a:ea typeface="Roboto" pitchFamily="2" charset="0"/>
          <a:cs typeface="+mn-cs"/>
        </a:defRPr>
      </a:lvl4pPr>
      <a:lvl5pPr marL="717550" marR="0" indent="-176213" algn="l" defTabSz="900000" rtl="0" eaLnBrk="1" fontAlgn="auto" latinLnBrk="0" hangingPunct="1">
        <a:lnSpc>
          <a:spcPts val="3000"/>
        </a:lnSpc>
        <a:spcBef>
          <a:spcPts val="0"/>
        </a:spcBef>
        <a:spcAft>
          <a:spcPts val="0"/>
        </a:spcAft>
        <a:buClr>
          <a:srgbClr val="E0112B"/>
        </a:buClr>
        <a:buSzPct val="130000"/>
        <a:buFont typeface="Wingdings" pitchFamily="2" charset="2"/>
        <a:buChar char="§"/>
        <a:tabLst>
          <a:tab pos="3995738" algn="l"/>
        </a:tabLst>
        <a:defRPr sz="1700" kern="1200">
          <a:solidFill>
            <a:schemeClr val="tx1"/>
          </a:solidFill>
          <a:latin typeface="Roboto" pitchFamily="2" charset="0"/>
          <a:ea typeface="Roboto"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6" pos="7491">
          <p15:clr>
            <a:srgbClr val="F26B43"/>
          </p15:clr>
        </p15:guide>
        <p15:guide id="7" pos="7038">
          <p15:clr>
            <a:srgbClr val="F26B43"/>
          </p15:clr>
        </p15:guide>
        <p15:guide id="8" orient="horz" pos="4088">
          <p15:clr>
            <a:srgbClr val="F26B43"/>
          </p15:clr>
        </p15:guide>
        <p15:guide id="10" orient="horz" pos="3974">
          <p15:clr>
            <a:srgbClr val="F26B43"/>
          </p15:clr>
        </p15:guide>
        <p15:guide id="12" orient="horz" pos="187">
          <p15:clr>
            <a:srgbClr val="F26B43"/>
          </p15:clr>
        </p15:guide>
        <p15:guide id="13" pos="189">
          <p15:clr>
            <a:srgbClr val="F26B43"/>
          </p15:clr>
        </p15:guide>
        <p15:guide id="14" pos="642">
          <p15:clr>
            <a:srgbClr val="F26B43"/>
          </p15:clr>
        </p15:guide>
        <p15:guide id="15" orient="horz" pos="107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https://www.instagram.com/londonschoolofeconomics/" TargetMode="External"/><Relationship Id="rId13" Type="http://schemas.openxmlformats.org/officeDocument/2006/relationships/image" Target="../media/image25.png"/><Relationship Id="rId3" Type="http://schemas.openxmlformats.org/officeDocument/2006/relationships/image" Target="../media/image20.jpg"/><Relationship Id="rId7" Type="http://schemas.openxmlformats.org/officeDocument/2006/relationships/image" Target="../media/image22.png"/><Relationship Id="rId12" Type="http://schemas.openxmlformats.org/officeDocument/2006/relationships/hyperlink" Target="https://www.youtube.com/channel/UCK08_B5SZwoEUk2hDPMOijQ" TargetMode="External"/><Relationship Id="rId2" Type="http://schemas.openxmlformats.org/officeDocument/2006/relationships/notesSlide" Target="../notesSlides/notesSlide1.xml"/><Relationship Id="rId1" Type="http://schemas.openxmlformats.org/officeDocument/2006/relationships/slideLayout" Target="../slideLayouts/slideLayout22.xml"/><Relationship Id="rId6" Type="http://schemas.openxmlformats.org/officeDocument/2006/relationships/hyperlink" Target="https://www.facebook.com/lseps" TargetMode="External"/><Relationship Id="rId11" Type="http://schemas.openxmlformats.org/officeDocument/2006/relationships/image" Target="../media/image24.png"/><Relationship Id="rId5" Type="http://schemas.openxmlformats.org/officeDocument/2006/relationships/image" Target="../media/image21.png"/><Relationship Id="rId15" Type="http://schemas.openxmlformats.org/officeDocument/2006/relationships/image" Target="../media/image26.png"/><Relationship Id="rId10" Type="http://schemas.openxmlformats.org/officeDocument/2006/relationships/hyperlink" Target="https://www.linkedin.com/school/london-school-of-economics" TargetMode="External"/><Relationship Id="rId4" Type="http://schemas.openxmlformats.org/officeDocument/2006/relationships/hyperlink" Target="https://twitter.com/LSEnews" TargetMode="External"/><Relationship Id="rId9" Type="http://schemas.openxmlformats.org/officeDocument/2006/relationships/image" Target="../media/image23.png"/><Relationship Id="rId14" Type="http://schemas.openxmlformats.org/officeDocument/2006/relationships/hyperlink" Target="https://www.tiktok.com/@lse"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30.xml"/><Relationship Id="rId4" Type="http://schemas.openxmlformats.org/officeDocument/2006/relationships/image" Target="../media/image2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5565E7F-C7A6-D149-870C-47E6BA433777}"/>
              </a:ext>
            </a:extLst>
          </p:cNvPr>
          <p:cNvSpPr>
            <a:spLocks noGrp="1"/>
          </p:cNvSpPr>
          <p:nvPr>
            <p:ph type="ctrTitle"/>
          </p:nvPr>
        </p:nvSpPr>
        <p:spPr>
          <a:xfrm>
            <a:off x="1047163" y="1659456"/>
            <a:ext cx="10153650" cy="1214157"/>
          </a:xfrm>
        </p:spPr>
        <p:txBody>
          <a:bodyPr>
            <a:noAutofit/>
          </a:bodyPr>
          <a:lstStyle/>
          <a:p>
            <a:pPr>
              <a:lnSpc>
                <a:spcPct val="100000"/>
              </a:lnSpc>
            </a:pPr>
            <a:r>
              <a:rPr lang="en-US" sz="3400" dirty="0"/>
              <a:t>“Left Behind” to Die? </a:t>
            </a:r>
            <a:r>
              <a:rPr lang="en-US" sz="3600" dirty="0"/>
              <a:t>Mortality Gap for “Left-Behind” Regions in 11 EU Countries</a:t>
            </a:r>
            <a:endParaRPr lang="en-US" sz="3400" dirty="0">
              <a:solidFill>
                <a:srgbClr val="E0102B"/>
              </a:solidFill>
            </a:endParaRPr>
          </a:p>
        </p:txBody>
      </p:sp>
      <p:sp>
        <p:nvSpPr>
          <p:cNvPr id="10" name="Text Placeholder 9">
            <a:extLst>
              <a:ext uri="{FF2B5EF4-FFF2-40B4-BE49-F238E27FC236}">
                <a16:creationId xmlns:a16="http://schemas.microsoft.com/office/drawing/2014/main" id="{7B9087AC-3B6C-7340-9C1D-41EB93C6D8CD}"/>
              </a:ext>
            </a:extLst>
          </p:cNvPr>
          <p:cNvSpPr>
            <a:spLocks noGrp="1"/>
          </p:cNvSpPr>
          <p:nvPr>
            <p:ph type="body" sz="quarter" idx="10"/>
          </p:nvPr>
        </p:nvSpPr>
        <p:spPr>
          <a:xfrm>
            <a:off x="1047164" y="4231384"/>
            <a:ext cx="10153649" cy="938752"/>
          </a:xfrm>
        </p:spPr>
        <p:txBody>
          <a:bodyPr/>
          <a:lstStyle/>
          <a:p>
            <a:pPr marL="0" marR="0" lvl="0" indent="0" algn="l" defTabSz="685800" rtl="0" eaLnBrk="1" fontAlgn="auto" latinLnBrk="0" hangingPunct="1">
              <a:lnSpc>
                <a:spcPts val="1800"/>
              </a:lnSpc>
              <a:spcBef>
                <a:spcPts val="450"/>
              </a:spcBef>
              <a:spcAft>
                <a:spcPts val="0"/>
              </a:spcAft>
              <a:buClr>
                <a:srgbClr val="FF0000"/>
              </a:buClr>
              <a:buSzPct val="110000"/>
              <a:buFontTx/>
              <a:buNone/>
              <a:tabLst/>
              <a:defRPr/>
            </a:pPr>
            <a:r>
              <a:rPr lang="en-US" altLang="zh-CN" sz="1800" b="0" i="0" dirty="0">
                <a:effectLst/>
                <a:latin typeface="Arial" panose="020B0604020202020204" pitchFamily="34" charset="0"/>
                <a:cs typeface="Arial" panose="020B0604020202020204" pitchFamily="34" charset="0"/>
              </a:rPr>
              <a:t>Di</a:t>
            </a:r>
            <a:r>
              <a:rPr lang="zh-CN" altLang="en-US" sz="1800" b="0" i="0" dirty="0">
                <a:effectLst/>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Y</a:t>
            </a:r>
            <a:r>
              <a:rPr lang="en-US" altLang="zh-CN" sz="1800" b="0" i="0" dirty="0">
                <a:effectLst/>
                <a:latin typeface="Arial" panose="020B0604020202020204" pitchFamily="34" charset="0"/>
                <a:cs typeface="Arial" panose="020B0604020202020204" pitchFamily="34" charset="0"/>
              </a:rPr>
              <a:t>ang,</a:t>
            </a:r>
            <a:r>
              <a:rPr lang="zh-CN" altLang="en-US" sz="1800" b="0" i="0" dirty="0">
                <a:effectLst/>
                <a:latin typeface="Arial" panose="020B0604020202020204" pitchFamily="34" charset="0"/>
                <a:cs typeface="Arial" panose="020B0604020202020204" pitchFamily="34" charset="0"/>
              </a:rPr>
              <a:t> </a:t>
            </a:r>
            <a:r>
              <a:rPr lang="en-GB" altLang="zh-CN" sz="1800" b="0" i="0" dirty="0">
                <a:effectLst/>
                <a:latin typeface="Arial" panose="020B0604020202020204" pitchFamily="34" charset="0"/>
                <a:cs typeface="Arial" panose="020B0604020202020204" pitchFamily="34" charset="0"/>
              </a:rPr>
              <a:t>Elias </a:t>
            </a:r>
            <a:r>
              <a:rPr lang="en-GB" altLang="zh-CN" sz="1800" b="0" i="0" dirty="0" err="1">
                <a:effectLst/>
                <a:latin typeface="Arial" panose="020B0604020202020204" pitchFamily="34" charset="0"/>
                <a:cs typeface="Arial" panose="020B0604020202020204" pitchFamily="34" charset="0"/>
              </a:rPr>
              <a:t>Mossialos</a:t>
            </a:r>
            <a:r>
              <a:rPr lang="en-GB" altLang="zh-CN" sz="1800" b="0" i="0" dirty="0">
                <a:effectLst/>
                <a:latin typeface="Arial" panose="020B0604020202020204" pitchFamily="34" charset="0"/>
                <a:cs typeface="Arial" panose="020B0604020202020204" pitchFamily="34" charset="0"/>
              </a:rPr>
              <a:t>, Ilias </a:t>
            </a:r>
            <a:r>
              <a:rPr lang="en-GB" altLang="zh-CN" sz="1800" b="0" i="0" dirty="0" err="1">
                <a:effectLst/>
                <a:latin typeface="Arial" panose="020B0604020202020204" pitchFamily="34" charset="0"/>
                <a:cs typeface="Arial" panose="020B0604020202020204" pitchFamily="34" charset="0"/>
              </a:rPr>
              <a:t>Kyriopoulos</a:t>
            </a:r>
            <a:r>
              <a:rPr lang="en-GB" altLang="zh-CN" sz="1800" b="0" i="0" dirty="0">
                <a:effectLst/>
                <a:latin typeface="Arial" panose="020B0604020202020204" pitchFamily="34" charset="0"/>
                <a:cs typeface="Arial" panose="020B0604020202020204" pitchFamily="34" charset="0"/>
              </a:rPr>
              <a:t>, Pauline Pearcy, Vassilis </a:t>
            </a:r>
            <a:r>
              <a:rPr lang="en-GB" altLang="zh-CN" sz="1800" b="0" i="0" dirty="0" err="1">
                <a:effectLst/>
                <a:latin typeface="Arial" panose="020B0604020202020204" pitchFamily="34" charset="0"/>
                <a:cs typeface="Arial" panose="020B0604020202020204" pitchFamily="34" charset="0"/>
              </a:rPr>
              <a:t>Karadimitris</a:t>
            </a:r>
            <a:r>
              <a:rPr lang="en-GB" altLang="zh-CN" sz="1800" b="0" i="0" dirty="0">
                <a:effectLst/>
                <a:latin typeface="Arial" panose="020B0604020202020204" pitchFamily="34" charset="0"/>
                <a:cs typeface="Arial" panose="020B0604020202020204" pitchFamily="34" charset="0"/>
              </a:rPr>
              <a:t> </a:t>
            </a:r>
          </a:p>
          <a:p>
            <a:pPr marL="0" marR="0" lvl="0" indent="0" algn="l" defTabSz="685800" rtl="0" eaLnBrk="1" fontAlgn="auto" latinLnBrk="0" hangingPunct="1">
              <a:lnSpc>
                <a:spcPts val="1800"/>
              </a:lnSpc>
              <a:spcBef>
                <a:spcPts val="450"/>
              </a:spcBef>
              <a:spcAft>
                <a:spcPts val="0"/>
              </a:spcAft>
              <a:buClr>
                <a:srgbClr val="FF0000"/>
              </a:buClr>
              <a:buSzPct val="110000"/>
              <a:buFontTx/>
              <a:buNone/>
              <a:tabLst/>
              <a:defRPr/>
            </a:pPr>
            <a:r>
              <a:rPr lang="en-US" altLang="zh-CN" sz="1800" b="0" i="0" dirty="0">
                <a:effectLst/>
                <a:latin typeface="Arial" panose="020B0604020202020204" pitchFamily="34" charset="0"/>
                <a:cs typeface="Arial" panose="020B0604020202020204" pitchFamily="34" charset="0"/>
              </a:rPr>
              <a:t>LSE</a:t>
            </a:r>
            <a:r>
              <a:rPr lang="zh-CN" altLang="en-US" sz="1800" b="0" i="0" dirty="0">
                <a:effectLst/>
                <a:latin typeface="Arial" panose="020B0604020202020204" pitchFamily="34" charset="0"/>
                <a:cs typeface="Arial" panose="020B0604020202020204" pitchFamily="34" charset="0"/>
              </a:rPr>
              <a:t> </a:t>
            </a:r>
            <a:r>
              <a:rPr lang="en-US" altLang="zh-CN" sz="1800" b="0" i="0" dirty="0">
                <a:effectLst/>
                <a:latin typeface="Arial" panose="020B0604020202020204" pitchFamily="34" charset="0"/>
                <a:cs typeface="Arial" panose="020B0604020202020204" pitchFamily="34" charset="0"/>
              </a:rPr>
              <a:t>Health,</a:t>
            </a:r>
            <a:r>
              <a:rPr lang="zh-CN" altLang="en-US" sz="1800" b="0" i="0" dirty="0">
                <a:effectLst/>
                <a:latin typeface="Arial" panose="020B0604020202020204" pitchFamily="34" charset="0"/>
                <a:cs typeface="Arial" panose="020B0604020202020204" pitchFamily="34" charset="0"/>
              </a:rPr>
              <a:t> </a:t>
            </a:r>
            <a:r>
              <a:rPr lang="en-US" altLang="zh-CN" sz="1800" b="0" i="0" dirty="0">
                <a:effectLst/>
                <a:latin typeface="Arial" panose="020B0604020202020204" pitchFamily="34" charset="0"/>
                <a:cs typeface="Arial" panose="020B0604020202020204" pitchFamily="34" charset="0"/>
              </a:rPr>
              <a:t>London</a:t>
            </a:r>
            <a:r>
              <a:rPr lang="zh-CN" altLang="en-US" sz="1800" b="0" i="0" dirty="0">
                <a:effectLst/>
                <a:latin typeface="Arial" panose="020B0604020202020204" pitchFamily="34" charset="0"/>
                <a:cs typeface="Arial" panose="020B0604020202020204" pitchFamily="34" charset="0"/>
              </a:rPr>
              <a:t> </a:t>
            </a:r>
            <a:r>
              <a:rPr lang="en-US" altLang="zh-CN" sz="1800" b="0" i="0" dirty="0">
                <a:effectLst/>
                <a:latin typeface="Arial" panose="020B0604020202020204" pitchFamily="34" charset="0"/>
                <a:cs typeface="Arial" panose="020B0604020202020204" pitchFamily="34" charset="0"/>
              </a:rPr>
              <a:t>School</a:t>
            </a:r>
            <a:r>
              <a:rPr lang="zh-CN" altLang="en-US" sz="1800" b="0" i="0" dirty="0">
                <a:effectLst/>
                <a:latin typeface="Arial" panose="020B0604020202020204" pitchFamily="34" charset="0"/>
                <a:cs typeface="Arial" panose="020B0604020202020204" pitchFamily="34" charset="0"/>
              </a:rPr>
              <a:t> </a:t>
            </a:r>
            <a:r>
              <a:rPr lang="en-US" altLang="zh-CN" sz="1800" b="0" i="0" dirty="0">
                <a:effectLst/>
                <a:latin typeface="Arial" panose="020B0604020202020204" pitchFamily="34" charset="0"/>
                <a:cs typeface="Arial" panose="020B0604020202020204" pitchFamily="34" charset="0"/>
              </a:rPr>
              <a:t>of</a:t>
            </a:r>
            <a:r>
              <a:rPr lang="zh-CN" altLang="en-US" sz="1800" b="0" i="0" dirty="0">
                <a:effectLst/>
                <a:latin typeface="Arial" panose="020B0604020202020204" pitchFamily="34" charset="0"/>
                <a:cs typeface="Arial" panose="020B0604020202020204" pitchFamily="34" charset="0"/>
              </a:rPr>
              <a:t> </a:t>
            </a:r>
            <a:r>
              <a:rPr lang="en-US" altLang="zh-CN" sz="1800" b="0" i="0" dirty="0">
                <a:effectLst/>
                <a:latin typeface="Arial" panose="020B0604020202020204" pitchFamily="34" charset="0"/>
                <a:cs typeface="Arial" panose="020B0604020202020204" pitchFamily="34" charset="0"/>
              </a:rPr>
              <a:t>Economics</a:t>
            </a:r>
            <a:r>
              <a:rPr lang="zh-CN" altLang="en-US" sz="1800" b="0" i="0" dirty="0">
                <a:effectLst/>
                <a:latin typeface="Arial" panose="020B0604020202020204" pitchFamily="34" charset="0"/>
                <a:cs typeface="Arial" panose="020B0604020202020204" pitchFamily="34" charset="0"/>
              </a:rPr>
              <a:t> </a:t>
            </a:r>
            <a:r>
              <a:rPr lang="en-US" altLang="zh-CN" sz="1800" b="0" i="0" dirty="0">
                <a:effectLst/>
                <a:latin typeface="Arial" panose="020B0604020202020204" pitchFamily="34" charset="0"/>
                <a:cs typeface="Arial" panose="020B0604020202020204" pitchFamily="34" charset="0"/>
              </a:rPr>
              <a:t>and</a:t>
            </a:r>
            <a:r>
              <a:rPr lang="zh-CN" altLang="en-US" sz="1800" b="0" i="0" dirty="0">
                <a:effectLst/>
                <a:latin typeface="Arial" panose="020B0604020202020204" pitchFamily="34" charset="0"/>
                <a:cs typeface="Arial" panose="020B0604020202020204" pitchFamily="34" charset="0"/>
              </a:rPr>
              <a:t> </a:t>
            </a:r>
            <a:r>
              <a:rPr lang="en-US" altLang="zh-CN" sz="1800" b="0" i="0" dirty="0">
                <a:effectLst/>
                <a:latin typeface="Arial" panose="020B0604020202020204" pitchFamily="34" charset="0"/>
                <a:cs typeface="Arial" panose="020B0604020202020204" pitchFamily="34" charset="0"/>
              </a:rPr>
              <a:t>Political</a:t>
            </a:r>
            <a:r>
              <a:rPr lang="zh-CN" altLang="en-US" sz="1800" b="0" i="0" dirty="0">
                <a:effectLst/>
                <a:latin typeface="Arial" panose="020B0604020202020204" pitchFamily="34" charset="0"/>
                <a:cs typeface="Arial" panose="020B0604020202020204" pitchFamily="34" charset="0"/>
              </a:rPr>
              <a:t> </a:t>
            </a:r>
            <a:r>
              <a:rPr lang="en-US" altLang="zh-CN" sz="1800" b="0" i="0" dirty="0">
                <a:effectLst/>
                <a:latin typeface="Arial" panose="020B0604020202020204" pitchFamily="34" charset="0"/>
                <a:cs typeface="Arial" panose="020B0604020202020204" pitchFamily="34" charset="0"/>
              </a:rPr>
              <a:t>Science</a:t>
            </a:r>
          </a:p>
        </p:txBody>
      </p:sp>
      <p:sp>
        <p:nvSpPr>
          <p:cNvPr id="12" name="Text Placeholder 11">
            <a:extLst>
              <a:ext uri="{FF2B5EF4-FFF2-40B4-BE49-F238E27FC236}">
                <a16:creationId xmlns:a16="http://schemas.microsoft.com/office/drawing/2014/main" id="{57F77641-D850-0F46-B6DA-1AC10F44E051}"/>
              </a:ext>
            </a:extLst>
          </p:cNvPr>
          <p:cNvSpPr>
            <a:spLocks noGrp="1"/>
          </p:cNvSpPr>
          <p:nvPr>
            <p:ph type="body" sz="quarter" idx="17"/>
          </p:nvPr>
        </p:nvSpPr>
        <p:spPr/>
        <p:txBody>
          <a:bodyPr/>
          <a:lstStyle/>
          <a:p>
            <a:r>
              <a:rPr lang="en-US" dirty="0" err="1"/>
              <a:t>lse.ac.uk</a:t>
            </a:r>
            <a:r>
              <a:rPr lang="en-US" dirty="0"/>
              <a:t>/</a:t>
            </a:r>
            <a:r>
              <a:rPr lang="en-US" dirty="0" err="1"/>
              <a:t>lse</a:t>
            </a:r>
            <a:r>
              <a:rPr lang="en-US" dirty="0"/>
              <a:t>-health</a:t>
            </a:r>
          </a:p>
        </p:txBody>
      </p:sp>
      <p:sp>
        <p:nvSpPr>
          <p:cNvPr id="11" name="Text Placeholder 10">
            <a:extLst>
              <a:ext uri="{FF2B5EF4-FFF2-40B4-BE49-F238E27FC236}">
                <a16:creationId xmlns:a16="http://schemas.microsoft.com/office/drawing/2014/main" id="{1FCE5020-B646-4C49-B97F-880F7AB6D5EF}"/>
              </a:ext>
            </a:extLst>
          </p:cNvPr>
          <p:cNvSpPr>
            <a:spLocks noGrp="1"/>
          </p:cNvSpPr>
          <p:nvPr>
            <p:ph type="body" sz="quarter" idx="15"/>
          </p:nvPr>
        </p:nvSpPr>
        <p:spPr/>
        <p:txBody>
          <a:bodyPr/>
          <a:lstStyle/>
          <a:p>
            <a:r>
              <a:rPr lang="en-US" altLang="zh-CN" dirty="0"/>
              <a:t>LSE</a:t>
            </a:r>
            <a:r>
              <a:rPr lang="zh-CN" altLang="en-US" dirty="0"/>
              <a:t> </a:t>
            </a:r>
            <a:r>
              <a:rPr lang="en-US" altLang="zh-CN" dirty="0"/>
              <a:t>Health</a:t>
            </a:r>
            <a:endParaRPr lang="en-US" dirty="0"/>
          </a:p>
        </p:txBody>
      </p:sp>
      <p:sp>
        <p:nvSpPr>
          <p:cNvPr id="13" name="Text Placeholder 12">
            <a:extLst>
              <a:ext uri="{FF2B5EF4-FFF2-40B4-BE49-F238E27FC236}">
                <a16:creationId xmlns:a16="http://schemas.microsoft.com/office/drawing/2014/main" id="{A3F4E778-7330-9344-865A-1374715A6297}"/>
              </a:ext>
            </a:extLst>
          </p:cNvPr>
          <p:cNvSpPr>
            <a:spLocks noGrp="1"/>
          </p:cNvSpPr>
          <p:nvPr>
            <p:ph type="body" sz="quarter" idx="20"/>
          </p:nvPr>
        </p:nvSpPr>
        <p:spPr/>
        <p:txBody>
          <a:bodyPr/>
          <a:lstStyle/>
          <a:p>
            <a:r>
              <a:rPr lang="en-US" altLang="zh-CN" dirty="0"/>
              <a:t>@LSEHealthPolicy</a:t>
            </a:r>
            <a:endParaRPr lang="en-US" dirty="0"/>
          </a:p>
        </p:txBody>
      </p:sp>
      <p:pic>
        <p:nvPicPr>
          <p:cNvPr id="6" name="Picture 5" descr="A picture containing text, font, screenshot, graphics&#10;&#10;Description automatically generated">
            <a:extLst>
              <a:ext uri="{FF2B5EF4-FFF2-40B4-BE49-F238E27FC236}">
                <a16:creationId xmlns:a16="http://schemas.microsoft.com/office/drawing/2014/main" id="{17C26F7C-15D9-3FE3-FFE4-5929F29AFC04}"/>
              </a:ext>
            </a:extLst>
          </p:cNvPr>
          <p:cNvPicPr>
            <a:picLocks noChangeAspect="1"/>
          </p:cNvPicPr>
          <p:nvPr/>
        </p:nvPicPr>
        <p:blipFill>
          <a:blip r:embed="rId3"/>
          <a:stretch>
            <a:fillRect/>
          </a:stretch>
        </p:blipFill>
        <p:spPr>
          <a:xfrm>
            <a:off x="305236" y="299654"/>
            <a:ext cx="1799789" cy="609928"/>
          </a:xfrm>
          <a:prstGeom prst="rect">
            <a:avLst/>
          </a:prstGeom>
        </p:spPr>
      </p:pic>
      <p:sp>
        <p:nvSpPr>
          <p:cNvPr id="22" name="Rectangle 15">
            <a:extLst>
              <a:ext uri="{FF2B5EF4-FFF2-40B4-BE49-F238E27FC236}">
                <a16:creationId xmlns:a16="http://schemas.microsoft.com/office/drawing/2014/main" id="{2BF85ED2-BB73-032D-CF20-81B453361D1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038" name="Picture 27" descr="Twitter">
            <a:hlinkClick r:id="rId4"/>
            <a:extLst>
              <a:ext uri="{FF2B5EF4-FFF2-40B4-BE49-F238E27FC236}">
                <a16:creationId xmlns:a16="http://schemas.microsoft.com/office/drawing/2014/main" id="{854A5A13-1D8A-9D63-AC08-2F751718AB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399" y="6410791"/>
            <a:ext cx="184837" cy="18483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Facebook">
            <a:hlinkClick r:id="rId6"/>
            <a:extLst>
              <a:ext uri="{FF2B5EF4-FFF2-40B4-BE49-F238E27FC236}">
                <a16:creationId xmlns:a16="http://schemas.microsoft.com/office/drawing/2014/main" id="{4130562F-A324-83E0-142A-7921BCDA8AE6}"/>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5154" y="6410791"/>
            <a:ext cx="185323" cy="185323"/>
          </a:xfrm>
          <a:prstGeom prst="rect">
            <a:avLst/>
          </a:prstGeom>
          <a:noFill/>
          <a:ln>
            <a:noFill/>
          </a:ln>
        </p:spPr>
      </p:pic>
      <p:pic>
        <p:nvPicPr>
          <p:cNvPr id="26" name="Picture 25" descr="Instagram">
            <a:hlinkClick r:id="rId8"/>
            <a:extLst>
              <a:ext uri="{FF2B5EF4-FFF2-40B4-BE49-F238E27FC236}">
                <a16:creationId xmlns:a16="http://schemas.microsoft.com/office/drawing/2014/main" id="{6E036657-6857-368A-DCB3-2F7A30C2BF0E}"/>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40421" y="6410305"/>
            <a:ext cx="185323" cy="185323"/>
          </a:xfrm>
          <a:prstGeom prst="rect">
            <a:avLst/>
          </a:prstGeom>
          <a:noFill/>
          <a:ln>
            <a:noFill/>
          </a:ln>
        </p:spPr>
      </p:pic>
      <p:pic>
        <p:nvPicPr>
          <p:cNvPr id="27" name="Picture 26" descr="LinkedIn">
            <a:hlinkClick r:id="rId10"/>
            <a:extLst>
              <a:ext uri="{FF2B5EF4-FFF2-40B4-BE49-F238E27FC236}">
                <a16:creationId xmlns:a16="http://schemas.microsoft.com/office/drawing/2014/main" id="{E1AE3060-527E-5F26-EB0E-BE88FBF04941}"/>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954502" y="6411926"/>
            <a:ext cx="185323" cy="185323"/>
          </a:xfrm>
          <a:prstGeom prst="rect">
            <a:avLst/>
          </a:prstGeom>
          <a:noFill/>
          <a:ln>
            <a:noFill/>
          </a:ln>
        </p:spPr>
      </p:pic>
      <p:pic>
        <p:nvPicPr>
          <p:cNvPr id="28" name="Picture 27" descr="YouTube">
            <a:hlinkClick r:id="rId12"/>
            <a:extLst>
              <a:ext uri="{FF2B5EF4-FFF2-40B4-BE49-F238E27FC236}">
                <a16:creationId xmlns:a16="http://schemas.microsoft.com/office/drawing/2014/main" id="{644C908C-147B-D2F7-1C26-4ACFA35BD3E8}"/>
              </a:ext>
            </a:extLst>
          </p:cNvPr>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67176" y="6399846"/>
            <a:ext cx="206239" cy="206239"/>
          </a:xfrm>
          <a:prstGeom prst="rect">
            <a:avLst/>
          </a:prstGeom>
          <a:noFill/>
          <a:ln>
            <a:noFill/>
          </a:ln>
        </p:spPr>
      </p:pic>
      <p:pic>
        <p:nvPicPr>
          <p:cNvPr id="29" name="Picture 28" descr="Tik Tok">
            <a:hlinkClick r:id="rId14"/>
            <a:extLst>
              <a:ext uri="{FF2B5EF4-FFF2-40B4-BE49-F238E27FC236}">
                <a16:creationId xmlns:a16="http://schemas.microsoft.com/office/drawing/2014/main" id="{26EA577F-EAED-26E4-8AD3-BADA9A448701}"/>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1388265" y="6399845"/>
            <a:ext cx="206239" cy="206239"/>
          </a:xfrm>
          <a:prstGeom prst="rect">
            <a:avLst/>
          </a:prstGeom>
          <a:noFill/>
          <a:ln>
            <a:noFill/>
          </a:ln>
        </p:spPr>
      </p:pic>
      <p:sp>
        <p:nvSpPr>
          <p:cNvPr id="4" name="Rectangle 3" descr="Decorative square">
            <a:extLst>
              <a:ext uri="{FF2B5EF4-FFF2-40B4-BE49-F238E27FC236}">
                <a16:creationId xmlns:a16="http://schemas.microsoft.com/office/drawing/2014/main" id="{7E8A8B46-00BE-ABB7-2211-649E9B7599F9}"/>
              </a:ext>
            </a:extLst>
          </p:cNvPr>
          <p:cNvSpPr/>
          <p:nvPr/>
        </p:nvSpPr>
        <p:spPr>
          <a:xfrm>
            <a:off x="11727808" y="6344350"/>
            <a:ext cx="144000" cy="144000"/>
          </a:xfrm>
          <a:prstGeom prst="rect">
            <a:avLst/>
          </a:prstGeom>
          <a:solidFill>
            <a:srgbClr val="F431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0112B"/>
              </a:solidFill>
              <a:effectLst/>
              <a:uLnTx/>
              <a:uFillTx/>
              <a:latin typeface="Calibri" panose="020F0502020204030204"/>
              <a:ea typeface="+mn-ea"/>
              <a:cs typeface="+mn-cs"/>
            </a:endParaRPr>
          </a:p>
        </p:txBody>
      </p:sp>
      <p:sp>
        <p:nvSpPr>
          <p:cNvPr id="2" name="Title 7">
            <a:extLst>
              <a:ext uri="{FF2B5EF4-FFF2-40B4-BE49-F238E27FC236}">
                <a16:creationId xmlns:a16="http://schemas.microsoft.com/office/drawing/2014/main" id="{D95A45CC-054F-3A00-2C99-BE31091BEE69}"/>
              </a:ext>
            </a:extLst>
          </p:cNvPr>
          <p:cNvSpPr txBox="1">
            <a:spLocks/>
          </p:cNvSpPr>
          <p:nvPr/>
        </p:nvSpPr>
        <p:spPr>
          <a:xfrm>
            <a:off x="1047163" y="3146657"/>
            <a:ext cx="10153650" cy="607078"/>
          </a:xfrm>
          <a:prstGeom prst="rect">
            <a:avLst/>
          </a:prstGeom>
        </p:spPr>
        <p:txBody>
          <a:bodyPr vert="horz" lIns="90000" tIns="0" rIns="0" bIns="0" rtlCol="0" anchor="b" anchorCtr="0">
            <a:noAutofit/>
          </a:bodyPr>
          <a:lstStyle>
            <a:lvl1pPr algn="l" defTabSz="914400" rtl="0" eaLnBrk="1" latinLnBrk="0" hangingPunct="1">
              <a:lnSpc>
                <a:spcPts val="5280"/>
              </a:lnSpc>
              <a:spcBef>
                <a:spcPct val="0"/>
              </a:spcBef>
              <a:buNone/>
              <a:defRPr sz="4400" b="1" i="0" kern="1200">
                <a:solidFill>
                  <a:srgbClr val="E0112B"/>
                </a:solidFill>
                <a:latin typeface="Arial" panose="020B0604020202020204" pitchFamily="34" charset="0"/>
                <a:ea typeface="Roboto" pitchFamily="2" charset="0"/>
                <a:cs typeface="Arial" panose="020B0604020202020204" pitchFamily="34" charset="0"/>
              </a:defRPr>
            </a:lvl1pPr>
          </a:lstStyle>
          <a:p>
            <a:endParaRPr lang="en-US" sz="2800" dirty="0"/>
          </a:p>
        </p:txBody>
      </p:sp>
    </p:spTree>
    <p:extLst>
      <p:ext uri="{BB962C8B-B14F-4D97-AF65-F5344CB8AC3E}">
        <p14:creationId xmlns:p14="http://schemas.microsoft.com/office/powerpoint/2010/main" val="109851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F0FA312-9D5E-87F2-86C3-602D69D823C6}"/>
              </a:ext>
            </a:extLst>
          </p:cNvPr>
          <p:cNvSpPr>
            <a:spLocks noGrp="1"/>
          </p:cNvSpPr>
          <p:nvPr>
            <p:ph type="body" sz="quarter" idx="18"/>
          </p:nvPr>
        </p:nvSpPr>
        <p:spPr/>
        <p:txBody>
          <a:bodyPr/>
          <a:lstStyle/>
          <a:p>
            <a:r>
              <a:rPr lang="en-US" altLang="zh-CN" dirty="0"/>
              <a:t>@LSEHealthPolicy</a:t>
            </a:r>
            <a:endParaRPr lang="en-US" dirty="0"/>
          </a:p>
          <a:p>
            <a:endParaRPr lang="en-US" dirty="0"/>
          </a:p>
        </p:txBody>
      </p:sp>
      <p:sp>
        <p:nvSpPr>
          <p:cNvPr id="5" name="Text Placeholder 4">
            <a:extLst>
              <a:ext uri="{FF2B5EF4-FFF2-40B4-BE49-F238E27FC236}">
                <a16:creationId xmlns:a16="http://schemas.microsoft.com/office/drawing/2014/main" id="{2C024943-D493-D37A-1E55-3CEA1B9E0E13}"/>
              </a:ext>
            </a:extLst>
          </p:cNvPr>
          <p:cNvSpPr>
            <a:spLocks noGrp="1"/>
          </p:cNvSpPr>
          <p:nvPr>
            <p:ph type="body" sz="quarter" idx="15"/>
          </p:nvPr>
        </p:nvSpPr>
        <p:spPr/>
        <p:txBody>
          <a:bodyPr/>
          <a:lstStyle/>
          <a:p>
            <a:r>
              <a:rPr lang="en-US" altLang="zh-CN" dirty="0"/>
              <a:t>LSE</a:t>
            </a:r>
            <a:r>
              <a:rPr lang="zh-CN" altLang="en-US" dirty="0"/>
              <a:t> </a:t>
            </a:r>
            <a:r>
              <a:rPr lang="en-US" altLang="zh-CN" dirty="0"/>
              <a:t>Health</a:t>
            </a:r>
            <a:endParaRPr lang="en-US" dirty="0"/>
          </a:p>
        </p:txBody>
      </p:sp>
      <p:sp>
        <p:nvSpPr>
          <p:cNvPr id="7" name="Title 1">
            <a:extLst>
              <a:ext uri="{FF2B5EF4-FFF2-40B4-BE49-F238E27FC236}">
                <a16:creationId xmlns:a16="http://schemas.microsoft.com/office/drawing/2014/main" id="{50A72C9F-1406-5951-091C-BD5C7F02EEDA}"/>
              </a:ext>
            </a:extLst>
          </p:cNvPr>
          <p:cNvSpPr>
            <a:spLocks noGrp="1"/>
          </p:cNvSpPr>
          <p:nvPr>
            <p:ph type="title"/>
          </p:nvPr>
        </p:nvSpPr>
        <p:spPr>
          <a:xfrm>
            <a:off x="838199" y="1298232"/>
            <a:ext cx="10515600" cy="620202"/>
          </a:xfrm>
        </p:spPr>
        <p:txBody>
          <a:bodyPr/>
          <a:lstStyle/>
          <a:p>
            <a:pPr algn="l"/>
            <a:r>
              <a:rPr lang="en-US" sz="2800" dirty="0">
                <a:solidFill>
                  <a:srgbClr val="E0102B"/>
                </a:solidFill>
              </a:rPr>
              <a:t>Met</a:t>
            </a:r>
            <a:r>
              <a:rPr lang="en-US" altLang="zh-CN" sz="2800" dirty="0">
                <a:solidFill>
                  <a:srgbClr val="E0102B"/>
                </a:solidFill>
              </a:rPr>
              <a:t>hods</a:t>
            </a:r>
            <a:endParaRPr lang="en-US" sz="2800" dirty="0">
              <a:solidFill>
                <a:srgbClr val="E0102B"/>
              </a:solidFill>
            </a:endParaRPr>
          </a:p>
        </p:txBody>
      </p:sp>
      <mc:AlternateContent xmlns:mc="http://schemas.openxmlformats.org/markup-compatibility/2006" xmlns:a14="http://schemas.microsoft.com/office/drawing/2010/main">
        <mc:Choice Requires="a14">
          <p:sp>
            <p:nvSpPr>
              <p:cNvPr id="8" name="Text Placeholder 2">
                <a:extLst>
                  <a:ext uri="{FF2B5EF4-FFF2-40B4-BE49-F238E27FC236}">
                    <a16:creationId xmlns:a16="http://schemas.microsoft.com/office/drawing/2014/main" id="{A4EBD8C4-219B-7C27-808E-7F83208A2740}"/>
                  </a:ext>
                </a:extLst>
              </p:cNvPr>
              <p:cNvSpPr txBox="1">
                <a:spLocks/>
              </p:cNvSpPr>
              <p:nvPr/>
            </p:nvSpPr>
            <p:spPr>
              <a:xfrm>
                <a:off x="838199" y="2038227"/>
                <a:ext cx="10515600" cy="3521541"/>
              </a:xfrm>
              <a:prstGeom prst="rect">
                <a:avLst/>
              </a:prstGeom>
            </p:spPr>
            <p:txBody>
              <a:bodyPr/>
              <a:lstStyle>
                <a:lvl1pPr marL="7937" indent="0" algn="l" defTabSz="914400" rtl="0" eaLnBrk="1" latinLnBrk="0" hangingPunct="1">
                  <a:lnSpc>
                    <a:spcPct val="90000"/>
                  </a:lnSpc>
                  <a:spcBef>
                    <a:spcPts val="1000"/>
                  </a:spcBef>
                  <a:buClr>
                    <a:srgbClr val="FF0000"/>
                  </a:buClr>
                  <a:buSzPct val="110000"/>
                  <a:buFontTx/>
                  <a:buNone/>
                  <a:tabLst/>
                  <a:defRPr sz="2000" kern="1200">
                    <a:solidFill>
                      <a:schemeClr val="tx1"/>
                    </a:solidFill>
                    <a:latin typeface="Roboto" pitchFamily="2" charset="0"/>
                    <a:ea typeface="Roboto" pitchFamily="2" charset="0"/>
                    <a:cs typeface="+mn-cs"/>
                  </a:defRPr>
                </a:lvl1pPr>
                <a:lvl2pPr marL="184150" indent="-176213" algn="l" defTabSz="900000" rtl="0" eaLnBrk="1" latinLnBrk="0" hangingPunct="1">
                  <a:lnSpc>
                    <a:spcPts val="3000"/>
                  </a:lnSpc>
                  <a:spcBef>
                    <a:spcPts val="0"/>
                  </a:spcBef>
                  <a:spcAft>
                    <a:spcPts val="0"/>
                  </a:spcAft>
                  <a:buClr>
                    <a:srgbClr val="E0112B"/>
                  </a:buClr>
                  <a:buSzPct val="130000"/>
                  <a:buFont typeface="Wingdings" pitchFamily="2" charset="2"/>
                  <a:buChar char="§"/>
                  <a:tabLst>
                    <a:tab pos="3995738" algn="l"/>
                  </a:tabLst>
                  <a:defRPr sz="2000" kern="1200">
                    <a:solidFill>
                      <a:schemeClr val="tx1"/>
                    </a:solidFill>
                    <a:latin typeface="Roboto" pitchFamily="2" charset="0"/>
                    <a:ea typeface="Roboto" pitchFamily="2" charset="0"/>
                    <a:cs typeface="+mn-cs"/>
                  </a:defRPr>
                </a:lvl2pPr>
                <a:lvl3pPr marL="185738" indent="177800" algn="l" defTabSz="900000" rtl="0" eaLnBrk="1" latinLnBrk="0" hangingPunct="1">
                  <a:lnSpc>
                    <a:spcPts val="3000"/>
                  </a:lnSpc>
                  <a:spcBef>
                    <a:spcPts val="0"/>
                  </a:spcBef>
                  <a:buClr>
                    <a:srgbClr val="E0112B"/>
                  </a:buClr>
                  <a:buSzPct val="130000"/>
                  <a:buFont typeface="Wingdings" pitchFamily="2" charset="2"/>
                  <a:buChar char="§"/>
                  <a:tabLst>
                    <a:tab pos="3995738" algn="l"/>
                  </a:tabLst>
                  <a:defRPr sz="2000" kern="1200">
                    <a:solidFill>
                      <a:schemeClr val="tx1"/>
                    </a:solidFill>
                    <a:latin typeface="Roboto" pitchFamily="2" charset="0"/>
                    <a:ea typeface="Roboto" pitchFamily="2" charset="0"/>
                    <a:cs typeface="+mn-cs"/>
                  </a:defRPr>
                </a:lvl3pPr>
                <a:lvl4pPr marL="541338" indent="-177800" algn="l" defTabSz="900000" rtl="0" eaLnBrk="1" latinLnBrk="0" hangingPunct="1">
                  <a:lnSpc>
                    <a:spcPts val="3000"/>
                  </a:lnSpc>
                  <a:spcBef>
                    <a:spcPts val="0"/>
                  </a:spcBef>
                  <a:buClr>
                    <a:srgbClr val="E0112B"/>
                  </a:buClr>
                  <a:buSzPct val="130000"/>
                  <a:buFont typeface="Wingdings" pitchFamily="2" charset="2"/>
                  <a:buChar char="§"/>
                  <a:tabLst>
                    <a:tab pos="3995738" algn="l"/>
                  </a:tabLst>
                  <a:defRPr sz="1700" kern="1200">
                    <a:solidFill>
                      <a:schemeClr val="tx1"/>
                    </a:solidFill>
                    <a:latin typeface="Roboto" pitchFamily="2" charset="0"/>
                    <a:ea typeface="Roboto" pitchFamily="2" charset="0"/>
                    <a:cs typeface="+mn-cs"/>
                  </a:defRPr>
                </a:lvl4pPr>
                <a:lvl5pPr marL="717550" marR="0" indent="-176213" algn="l" defTabSz="900000" rtl="0" eaLnBrk="1" fontAlgn="auto" latinLnBrk="0" hangingPunct="1">
                  <a:lnSpc>
                    <a:spcPts val="3000"/>
                  </a:lnSpc>
                  <a:spcBef>
                    <a:spcPts val="0"/>
                  </a:spcBef>
                  <a:spcAft>
                    <a:spcPts val="0"/>
                  </a:spcAft>
                  <a:buClr>
                    <a:srgbClr val="E0112B"/>
                  </a:buClr>
                  <a:buSzPct val="130000"/>
                  <a:buFont typeface="Wingdings" pitchFamily="2" charset="2"/>
                  <a:buChar char="§"/>
                  <a:tabLst>
                    <a:tab pos="3995738" algn="l"/>
                  </a:tabLst>
                  <a:defRPr sz="1700" kern="1200">
                    <a:solidFill>
                      <a:schemeClr val="tx1"/>
                    </a:solidFill>
                    <a:latin typeface="Roboto" pitchFamily="2" charset="0"/>
                    <a:ea typeface="Roboto"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0837" indent="-342900">
                  <a:buFont typeface="Arial" panose="020B0604020202020204" pitchFamily="34" charset="0"/>
                  <a:buChar char="•"/>
                </a:pPr>
                <a:r>
                  <a:rPr lang="en-US" altLang="zh-CN" sz="2400" dirty="0"/>
                  <a:t>OLS</a:t>
                </a:r>
                <a:r>
                  <a:rPr lang="zh-CN" altLang="en-US" sz="2400" dirty="0"/>
                  <a:t> </a:t>
                </a:r>
                <a:r>
                  <a:rPr lang="en-US" altLang="zh-CN" sz="2400" dirty="0"/>
                  <a:t>regressions</a:t>
                </a:r>
                <a:r>
                  <a:rPr lang="zh-CN" altLang="en-US" sz="2400" dirty="0"/>
                  <a:t> </a:t>
                </a:r>
                <a:r>
                  <a:rPr lang="en-US" altLang="zh-CN" sz="2400" dirty="0"/>
                  <a:t>while</a:t>
                </a:r>
                <a:r>
                  <a:rPr lang="zh-CN" altLang="en-US" sz="2400" dirty="0"/>
                  <a:t> </a:t>
                </a:r>
                <a:r>
                  <a:rPr lang="en-US" altLang="zh-CN" sz="2400" dirty="0"/>
                  <a:t>controlling</a:t>
                </a:r>
                <a:r>
                  <a:rPr lang="zh-CN" altLang="en-US" sz="2400" dirty="0"/>
                  <a:t> </a:t>
                </a:r>
                <a:r>
                  <a:rPr lang="en-US" altLang="zh-CN" sz="2400" dirty="0"/>
                  <a:t>for</a:t>
                </a:r>
                <a:r>
                  <a:rPr lang="zh-CN" altLang="en-US" sz="2400" dirty="0"/>
                  <a:t> </a:t>
                </a:r>
                <a:r>
                  <a:rPr lang="en-US" altLang="zh-CN" sz="2400" dirty="0"/>
                  <a:t>year</a:t>
                </a:r>
                <a:r>
                  <a:rPr lang="zh-CN" altLang="en-US" sz="2400" dirty="0"/>
                  <a:t> </a:t>
                </a:r>
                <a:r>
                  <a:rPr lang="en-US" altLang="zh-CN" sz="2400" dirty="0"/>
                  <a:t>and</a:t>
                </a:r>
                <a:r>
                  <a:rPr lang="zh-CN" altLang="en-US" sz="2400" dirty="0"/>
                  <a:t> </a:t>
                </a:r>
                <a:r>
                  <a:rPr lang="en-US" altLang="zh-CN" sz="2400" dirty="0"/>
                  <a:t>country</a:t>
                </a:r>
                <a:r>
                  <a:rPr lang="zh-CN" altLang="en-US" sz="2400" dirty="0"/>
                  <a:t> </a:t>
                </a:r>
                <a:r>
                  <a:rPr lang="en-US" altLang="zh-CN" sz="2400" dirty="0"/>
                  <a:t>fixed</a:t>
                </a:r>
                <a:r>
                  <a:rPr lang="zh-CN" altLang="en-US" sz="2400" dirty="0"/>
                  <a:t> </a:t>
                </a:r>
                <a:r>
                  <a:rPr lang="en-US" altLang="zh-CN" sz="2400" dirty="0"/>
                  <a:t>effects</a:t>
                </a:r>
              </a:p>
              <a:p>
                <a:pPr marL="350837" indent="-342900">
                  <a:buFont typeface="Arial" panose="020B0604020202020204" pitchFamily="34" charset="0"/>
                  <a:buChar char="•"/>
                </a:pPr>
                <a14:m>
                  <m:oMath xmlns:m="http://schemas.openxmlformats.org/officeDocument/2006/math">
                    <m:eqArr>
                      <m:eqArrPr>
                        <m:ctrlPr>
                          <a:rPr lang="en-GB" i="1">
                            <a:latin typeface="Cambria Math" panose="02040503050406030204" pitchFamily="18" charset="0"/>
                          </a:rPr>
                        </m:ctrlPr>
                      </m:eqArrPr>
                      <m:e>
                        <m:eqArr>
                          <m:eqArrPr>
                            <m:ctrlPr>
                              <a:rPr lang="en-GB" i="1">
                                <a:latin typeface="Cambria Math" panose="02040503050406030204" pitchFamily="18" charset="0"/>
                              </a:rPr>
                            </m:ctrlPr>
                          </m:eqArrPr>
                          <m:e>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𝑖𝑡</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0</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1</m:t>
                                </m:r>
                              </m:sub>
                            </m:sSub>
                            <m:sSub>
                              <m:sSubPr>
                                <m:ctrlPr>
                                  <a:rPr lang="en-GB" i="1">
                                    <a:latin typeface="Cambria Math" panose="02040503050406030204" pitchFamily="18" charset="0"/>
                                  </a:rPr>
                                </m:ctrlPr>
                              </m:sSubPr>
                              <m:e>
                                <m:r>
                                  <a:rPr lang="en-GB" i="1">
                                    <a:latin typeface="Cambria Math" panose="02040503050406030204" pitchFamily="18" charset="0"/>
                                  </a:rPr>
                                  <m:t>𝐿𝐵</m:t>
                                </m:r>
                              </m:e>
                              <m:sub>
                                <m:r>
                                  <a:rPr lang="en-GB" i="1">
                                    <a:latin typeface="Cambria Math" panose="02040503050406030204" pitchFamily="18" charset="0"/>
                                  </a:rPr>
                                  <m:t>𝑖</m:t>
                                </m:r>
                              </m:sub>
                            </m:sSub>
                            <m:r>
                              <a:rPr lang="en-GB" i="1">
                                <a:latin typeface="Cambria Math" panose="02040503050406030204" pitchFamily="18" charset="0"/>
                              </a:rPr>
                              <m:t>+</m:t>
                            </m:r>
                            <m:r>
                              <a:rPr lang="en-GB" i="1">
                                <a:latin typeface="Cambria Math" panose="02040503050406030204" pitchFamily="18" charset="0"/>
                              </a:rPr>
                              <m:t>𝛿</m:t>
                            </m:r>
                            <m:sSub>
                              <m:sSubPr>
                                <m:ctrlPr>
                                  <a:rPr lang="en-GB" i="1">
                                    <a:latin typeface="Cambria Math" panose="02040503050406030204" pitchFamily="18" charset="0"/>
                                  </a:rPr>
                                </m:ctrlPr>
                              </m:sSubPr>
                              <m:e>
                                <m:r>
                                  <a:rPr lang="en-GB" i="1">
                                    <a:latin typeface="Cambria Math" panose="02040503050406030204" pitchFamily="18" charset="0"/>
                                  </a:rPr>
                                  <m:t>𝑋</m:t>
                                </m:r>
                              </m:e>
                              <m:sub>
                                <m:r>
                                  <a:rPr lang="en-GB" i="1">
                                    <a:latin typeface="Cambria Math" panose="02040503050406030204" pitchFamily="18" charset="0"/>
                                  </a:rPr>
                                  <m:t>𝑖𝑡</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𝜎</m:t>
                                </m:r>
                              </m:e>
                              <m:sub>
                                <m:r>
                                  <a:rPr lang="en-GB" i="1">
                                    <a:latin typeface="Cambria Math" panose="02040503050406030204" pitchFamily="18" charset="0"/>
                                  </a:rPr>
                                  <m:t>𝑖𝑡</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𝜇</m:t>
                                </m:r>
                              </m:e>
                              <m:sub>
                                <m:r>
                                  <a:rPr lang="en-GB" i="1">
                                    <a:latin typeface="Cambria Math" panose="02040503050406030204" pitchFamily="18" charset="0"/>
                                  </a:rPr>
                                  <m:t>𝑖𝑡</m:t>
                                </m:r>
                              </m:sub>
                            </m:sSub>
                            <m:r>
                              <a:rPr lang="en-GB" i="1">
                                <a:latin typeface="Cambria Math" panose="02040503050406030204" pitchFamily="18" charset="0"/>
                              </a:rPr>
                              <m:t> </m:t>
                            </m:r>
                          </m:e>
                        </m:eqArr>
                      </m:e>
                    </m:eqArr>
                  </m:oMath>
                </a14:m>
                <a:endParaRPr lang="en-US" altLang="zh-CN" sz="2400" dirty="0"/>
              </a:p>
              <a:p>
                <a:pPr marL="350837" indent="-342900">
                  <a:buFont typeface="Arial" panose="020B0604020202020204" pitchFamily="34" charset="0"/>
                  <a:buChar char="•"/>
                </a:pPr>
                <a:r>
                  <a:rPr lang="en-US" i="1" dirty="0"/>
                  <a:t>Y</a:t>
                </a:r>
                <a:r>
                  <a:rPr lang="en-US" i="1" baseline="-25000" dirty="0"/>
                  <a:t>it</a:t>
                </a:r>
                <a:r>
                  <a:rPr lang="en-US" dirty="0"/>
                  <a:t> is the age-standardized mortality rate for region </a:t>
                </a:r>
                <a:r>
                  <a:rPr lang="en-US" i="1" dirty="0" err="1"/>
                  <a:t>i</a:t>
                </a:r>
                <a:r>
                  <a:rPr lang="en-US" dirty="0"/>
                  <a:t> in year </a:t>
                </a:r>
                <a:r>
                  <a:rPr lang="en-US" i="1" dirty="0"/>
                  <a:t>t</a:t>
                </a:r>
                <a:r>
                  <a:rPr lang="en-US" dirty="0"/>
                  <a:t>. </a:t>
                </a:r>
              </a:p>
              <a:p>
                <a:pPr marL="350837" indent="-342900">
                  <a:buFont typeface="Arial" panose="020B0604020202020204" pitchFamily="34" charset="0"/>
                  <a:buChar char="•"/>
                </a:pPr>
                <a:r>
                  <a:rPr lang="en-US" i="1" dirty="0" err="1"/>
                  <a:t>LB</a:t>
                </a:r>
                <a:r>
                  <a:rPr lang="en-US" i="1" baseline="-25000" dirty="0" err="1"/>
                  <a:t>i</a:t>
                </a:r>
                <a:r>
                  <a:rPr lang="en-US" dirty="0"/>
                  <a:t> is the “left-behind” typology of region </a:t>
                </a:r>
                <a:r>
                  <a:rPr lang="en-US" i="1" dirty="0" err="1"/>
                  <a:t>i</a:t>
                </a:r>
                <a:r>
                  <a:rPr lang="en-US" dirty="0"/>
                  <a:t>. </a:t>
                </a:r>
              </a:p>
              <a:p>
                <a:pPr marL="350837" indent="-342900">
                  <a:buFont typeface="Arial" panose="020B0604020202020204" pitchFamily="34" charset="0"/>
                  <a:buChar char="•"/>
                </a:pPr>
                <a:r>
                  <a:rPr lang="en-US" i="1" dirty="0" err="1"/>
                  <a:t>X</a:t>
                </a:r>
                <a:r>
                  <a:rPr lang="en-US" i="1" baseline="-25000" dirty="0" err="1"/>
                  <a:t>it</a:t>
                </a:r>
                <a:r>
                  <a:rPr lang="en-US" dirty="0"/>
                  <a:t> is a vector of control variables</a:t>
                </a:r>
                <a:r>
                  <a:rPr lang="zh-CN" altLang="en-US" dirty="0"/>
                  <a:t> </a:t>
                </a:r>
                <a:r>
                  <a:rPr lang="en-US" altLang="zh-CN" dirty="0"/>
                  <a:t>(details</a:t>
                </a:r>
                <a:r>
                  <a:rPr lang="zh-CN" altLang="en-US" dirty="0"/>
                  <a:t> </a:t>
                </a:r>
                <a:r>
                  <a:rPr lang="en-US" altLang="zh-CN" dirty="0"/>
                  <a:t>in</a:t>
                </a:r>
                <a:r>
                  <a:rPr lang="zh-CN" altLang="en-US" dirty="0"/>
                  <a:t> </a:t>
                </a:r>
                <a:r>
                  <a:rPr lang="en-US" altLang="zh-CN" dirty="0"/>
                  <a:t>the</a:t>
                </a:r>
                <a:r>
                  <a:rPr lang="zh-CN" altLang="en-US" dirty="0"/>
                  <a:t> </a:t>
                </a:r>
                <a:r>
                  <a:rPr lang="en-US" altLang="zh-CN" dirty="0"/>
                  <a:t>table</a:t>
                </a:r>
                <a:r>
                  <a:rPr lang="zh-CN" altLang="en-US" dirty="0"/>
                  <a:t> </a:t>
                </a:r>
                <a:r>
                  <a:rPr lang="en-US" altLang="zh-CN" dirty="0"/>
                  <a:t>next</a:t>
                </a:r>
                <a:r>
                  <a:rPr lang="zh-CN" altLang="en-US" dirty="0"/>
                  <a:t> </a:t>
                </a:r>
                <a:r>
                  <a:rPr lang="en-US" altLang="zh-CN" dirty="0"/>
                  <a:t>page)</a:t>
                </a:r>
                <a:r>
                  <a:rPr lang="en-US" dirty="0"/>
                  <a:t>. </a:t>
                </a:r>
              </a:p>
              <a:p>
                <a:pPr marL="350837" indent="-342900">
                  <a:buFont typeface="Arial" panose="020B0604020202020204" pitchFamily="34" charset="0"/>
                  <a:buChar char="•"/>
                </a:pPr>
                <a:r>
                  <a:rPr lang="en-US" i="1" dirty="0">
                    <a:sym typeface="Symbol" pitchFamily="2" charset="2"/>
                  </a:rPr>
                  <a:t></a:t>
                </a:r>
                <a:r>
                  <a:rPr lang="en-US" i="1" baseline="-25000" dirty="0"/>
                  <a:t>it</a:t>
                </a:r>
                <a:r>
                  <a:rPr lang="en-US" dirty="0"/>
                  <a:t> includes country and year fixed effects, which account for country-specific characteristics, such as lifestyle and culture, and year-specific mortality shocks, such as the COVID-19 pandemic. </a:t>
                </a:r>
              </a:p>
              <a:p>
                <a:pPr marL="350837" indent="-342900">
                  <a:buFont typeface="Arial" panose="020B0604020202020204" pitchFamily="34" charset="0"/>
                  <a:buChar char="•"/>
                </a:pPr>
                <a:r>
                  <a:rPr lang="en-US" dirty="0">
                    <a:sym typeface="Symbol" pitchFamily="2" charset="2"/>
                  </a:rPr>
                  <a:t></a:t>
                </a:r>
                <a:r>
                  <a:rPr lang="en-US" baseline="-25000" dirty="0"/>
                  <a:t>it</a:t>
                </a:r>
                <a:r>
                  <a:rPr lang="en-US" dirty="0"/>
                  <a:t> is the usual error term. </a:t>
                </a:r>
                <a:endParaRPr lang="en-US" altLang="zh-CN" sz="2400" dirty="0"/>
              </a:p>
            </p:txBody>
          </p:sp>
        </mc:Choice>
        <mc:Fallback xmlns="">
          <p:sp>
            <p:nvSpPr>
              <p:cNvPr id="8" name="Text Placeholder 2">
                <a:extLst>
                  <a:ext uri="{FF2B5EF4-FFF2-40B4-BE49-F238E27FC236}">
                    <a16:creationId xmlns:a16="http://schemas.microsoft.com/office/drawing/2014/main" id="{A4EBD8C4-219B-7C27-808E-7F83208A2740}"/>
                  </a:ext>
                </a:extLst>
              </p:cNvPr>
              <p:cNvSpPr txBox="1">
                <a:spLocks noRot="1" noChangeAspect="1" noMove="1" noResize="1" noEditPoints="1" noAdjustHandles="1" noChangeArrowheads="1" noChangeShapeType="1" noTextEdit="1"/>
              </p:cNvSpPr>
              <p:nvPr/>
            </p:nvSpPr>
            <p:spPr>
              <a:xfrm>
                <a:off x="838199" y="2038227"/>
                <a:ext cx="10515600" cy="3521541"/>
              </a:xfrm>
              <a:prstGeom prst="rect">
                <a:avLst/>
              </a:prstGeom>
              <a:blipFill>
                <a:blip r:embed="rId2"/>
                <a:stretch>
                  <a:fillRect l="-724" t="-2878" r="-483"/>
                </a:stretch>
              </a:blipFill>
            </p:spPr>
            <p:txBody>
              <a:bodyPr/>
              <a:lstStyle/>
              <a:p>
                <a:r>
                  <a:rPr lang="en-US">
                    <a:noFill/>
                  </a:rPr>
                  <a:t> </a:t>
                </a:r>
              </a:p>
            </p:txBody>
          </p:sp>
        </mc:Fallback>
      </mc:AlternateContent>
    </p:spTree>
    <p:extLst>
      <p:ext uri="{BB962C8B-B14F-4D97-AF65-F5344CB8AC3E}">
        <p14:creationId xmlns:p14="http://schemas.microsoft.com/office/powerpoint/2010/main" val="6810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C4D5CF4B-6264-0FC5-391D-0110B7CEC2C1}"/>
              </a:ext>
            </a:extLst>
          </p:cNvPr>
          <p:cNvGraphicFramePr>
            <a:graphicFrameLocks noGrp="1"/>
          </p:cNvGraphicFramePr>
          <p:nvPr>
            <p:extLst>
              <p:ext uri="{D42A27DB-BD31-4B8C-83A1-F6EECF244321}">
                <p14:modId xmlns:p14="http://schemas.microsoft.com/office/powerpoint/2010/main" val="549829293"/>
              </p:ext>
            </p:extLst>
          </p:nvPr>
        </p:nvGraphicFramePr>
        <p:xfrm>
          <a:off x="74428" y="239233"/>
          <a:ext cx="12117573" cy="6411743"/>
        </p:xfrm>
        <a:graphic>
          <a:graphicData uri="http://schemas.openxmlformats.org/drawingml/2006/table">
            <a:tbl>
              <a:tblPr/>
              <a:tblGrid>
                <a:gridCol w="2121706">
                  <a:extLst>
                    <a:ext uri="{9D8B030D-6E8A-4147-A177-3AD203B41FA5}">
                      <a16:colId xmlns:a16="http://schemas.microsoft.com/office/drawing/2014/main" val="417068820"/>
                    </a:ext>
                  </a:extLst>
                </a:gridCol>
                <a:gridCol w="1566610">
                  <a:extLst>
                    <a:ext uri="{9D8B030D-6E8A-4147-A177-3AD203B41FA5}">
                      <a16:colId xmlns:a16="http://schemas.microsoft.com/office/drawing/2014/main" val="1519915755"/>
                    </a:ext>
                  </a:extLst>
                </a:gridCol>
                <a:gridCol w="1517266">
                  <a:extLst>
                    <a:ext uri="{9D8B030D-6E8A-4147-A177-3AD203B41FA5}">
                      <a16:colId xmlns:a16="http://schemas.microsoft.com/office/drawing/2014/main" val="3020860318"/>
                    </a:ext>
                  </a:extLst>
                </a:gridCol>
                <a:gridCol w="1825654">
                  <a:extLst>
                    <a:ext uri="{9D8B030D-6E8A-4147-A177-3AD203B41FA5}">
                      <a16:colId xmlns:a16="http://schemas.microsoft.com/office/drawing/2014/main" val="2602191128"/>
                    </a:ext>
                  </a:extLst>
                </a:gridCol>
                <a:gridCol w="1480260">
                  <a:extLst>
                    <a:ext uri="{9D8B030D-6E8A-4147-A177-3AD203B41FA5}">
                      <a16:colId xmlns:a16="http://schemas.microsoft.com/office/drawing/2014/main" val="279187327"/>
                    </a:ext>
                  </a:extLst>
                </a:gridCol>
                <a:gridCol w="1714634">
                  <a:extLst>
                    <a:ext uri="{9D8B030D-6E8A-4147-A177-3AD203B41FA5}">
                      <a16:colId xmlns:a16="http://schemas.microsoft.com/office/drawing/2014/main" val="1202190282"/>
                    </a:ext>
                  </a:extLst>
                </a:gridCol>
                <a:gridCol w="1891443">
                  <a:extLst>
                    <a:ext uri="{9D8B030D-6E8A-4147-A177-3AD203B41FA5}">
                      <a16:colId xmlns:a16="http://schemas.microsoft.com/office/drawing/2014/main" val="3441678340"/>
                    </a:ext>
                  </a:extLst>
                </a:gridCol>
              </a:tblGrid>
              <a:tr h="708836">
                <a:tc>
                  <a:txBody>
                    <a:bodyPr/>
                    <a:lstStyle/>
                    <a:p>
                      <a:pPr algn="l" fontAlgn="ctr">
                        <a:buNone/>
                      </a:pPr>
                      <a:r>
                        <a:rPr lang="en-GB" sz="1600" b="0" i="0" u="none" strike="noStrike" dirty="0">
                          <a:solidFill>
                            <a:srgbClr val="000000"/>
                          </a:solidFill>
                          <a:effectLst/>
                          <a:latin typeface="Times New Roman" panose="02020603050405020304" pitchFamily="18" charset="0"/>
                        </a:rPr>
                        <a:t>Factor</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GB" sz="1600" b="0" i="0" u="none" strike="noStrike">
                          <a:solidFill>
                            <a:srgbClr val="000000"/>
                          </a:solidFill>
                          <a:effectLst/>
                          <a:latin typeface="Times New Roman" panose="02020603050405020304" pitchFamily="18" charset="0"/>
                        </a:rPr>
                        <a:t>Demographic decline and ageing</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GB" sz="1600" b="0" i="0" u="none" strike="noStrike">
                          <a:solidFill>
                            <a:srgbClr val="000000"/>
                          </a:solidFill>
                          <a:effectLst/>
                          <a:latin typeface="Times New Roman" panose="02020603050405020304" pitchFamily="18" charset="0"/>
                        </a:rPr>
                        <a:t>Disconnected high poverty</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GB" sz="1600" b="0" i="0" u="none" strike="noStrike">
                          <a:solidFill>
                            <a:srgbClr val="000000"/>
                          </a:solidFill>
                          <a:effectLst/>
                          <a:latin typeface="Times New Roman" panose="02020603050405020304" pitchFamily="18" charset="0"/>
                        </a:rPr>
                        <a:t>Economic decline and deindustrialisation</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GB" sz="1600" b="0" i="0" u="none" strike="noStrike">
                          <a:solidFill>
                            <a:srgbClr val="000000"/>
                          </a:solidFill>
                          <a:effectLst/>
                          <a:latin typeface="Times New Roman" panose="02020603050405020304" pitchFamily="18" charset="0"/>
                        </a:rPr>
                        <a:t>High growth</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GB" sz="1600" b="0" i="0" u="none" strike="noStrike">
                          <a:solidFill>
                            <a:srgbClr val="000000"/>
                          </a:solidFill>
                          <a:effectLst/>
                          <a:latin typeface="Times New Roman" panose="02020603050405020304" pitchFamily="18" charset="0"/>
                        </a:rPr>
                        <a:t>Long-term economic prosperity</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GB" sz="1600" b="0" i="0" u="none" strike="noStrike">
                          <a:solidFill>
                            <a:srgbClr val="000000"/>
                          </a:solidFill>
                          <a:effectLst/>
                          <a:latin typeface="Times New Roman" panose="02020603050405020304" pitchFamily="18" charset="0"/>
                        </a:rPr>
                        <a:t>Relative economic and demographic stability</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79102663"/>
                  </a:ext>
                </a:extLst>
              </a:tr>
              <a:tr h="669457">
                <a:tc>
                  <a:txBody>
                    <a:bodyPr/>
                    <a:lstStyle/>
                    <a:p>
                      <a:pPr algn="l" fontAlgn="ctr">
                        <a:buNone/>
                      </a:pPr>
                      <a:r>
                        <a:rPr lang="en-GB" sz="1600" b="0" i="0" u="none" strike="noStrike">
                          <a:solidFill>
                            <a:srgbClr val="000000"/>
                          </a:solidFill>
                          <a:effectLst/>
                          <a:latin typeface="Times New Roman" panose="02020603050405020304" pitchFamily="18" charset="0"/>
                        </a:rPr>
                        <a:t>Overall age-standardized mortality rate</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1041.59 (140.86)</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984.33 (105.27)</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1013.79 (137.34)</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985.00 (108.11)</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1031.66 (106.29)</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1001.42 (117.69)</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633207626"/>
                  </a:ext>
                </a:extLst>
              </a:tr>
              <a:tr h="669457">
                <a:tc>
                  <a:txBody>
                    <a:bodyPr/>
                    <a:lstStyle/>
                    <a:p>
                      <a:pPr algn="l" fontAlgn="ctr">
                        <a:buNone/>
                      </a:pPr>
                      <a:r>
                        <a:rPr lang="en-GB" sz="1600" b="0" i="0" u="none" strike="noStrike">
                          <a:solidFill>
                            <a:srgbClr val="000000"/>
                          </a:solidFill>
                          <a:effectLst/>
                          <a:latin typeface="Times New Roman" panose="02020603050405020304" pitchFamily="18" charset="0"/>
                        </a:rPr>
                        <a:t>Male age-standardized mortality rate</a:t>
                      </a:r>
                    </a:p>
                  </a:txBody>
                  <a:tcPr marL="9525" marR="9525" marT="9525" marB="0" anchor="ctr">
                    <a:lnL>
                      <a:noFill/>
                    </a:lnL>
                    <a:lnR>
                      <a:noFill/>
                    </a:lnR>
                    <a:lnT>
                      <a:noFill/>
                    </a:lnT>
                    <a:lnB>
                      <a:noFill/>
                    </a:lnB>
                    <a:noFill/>
                  </a:tcPr>
                </a:tc>
                <a:tc>
                  <a:txBody>
                    <a:bodyPr/>
                    <a:lstStyle/>
                    <a:p>
                      <a:pPr algn="l" fontAlgn="ctr">
                        <a:buNone/>
                      </a:pPr>
                      <a:r>
                        <a:rPr lang="en-GB" sz="1600" b="0" i="0" u="none" strike="noStrike" dirty="0">
                          <a:solidFill>
                            <a:srgbClr val="000000"/>
                          </a:solidFill>
                          <a:effectLst/>
                          <a:latin typeface="Times New Roman" panose="02020603050405020304" pitchFamily="18" charset="0"/>
                        </a:rPr>
                        <a:t>1309.68 (179.51)</a:t>
                      </a:r>
                    </a:p>
                  </a:txBody>
                  <a:tcPr marL="9525" marR="9525" marT="9525" marB="0" anchor="ctr">
                    <a:lnL>
                      <a:noFill/>
                    </a:lnL>
                    <a:lnR>
                      <a:noFill/>
                    </a:lnR>
                    <a:lnT>
                      <a:noFill/>
                    </a:lnT>
                    <a:lnB>
                      <a:noFill/>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1210.83 (123.90)</a:t>
                      </a:r>
                    </a:p>
                  </a:txBody>
                  <a:tcPr marL="9525" marR="9525" marT="9525" marB="0" anchor="ctr">
                    <a:lnL>
                      <a:noFill/>
                    </a:lnL>
                    <a:lnR>
                      <a:noFill/>
                    </a:lnR>
                    <a:lnT>
                      <a:noFill/>
                    </a:lnT>
                    <a:lnB>
                      <a:noFill/>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1254.43 (172.95)</a:t>
                      </a:r>
                    </a:p>
                  </a:txBody>
                  <a:tcPr marL="9525" marR="9525" marT="9525" marB="0" anchor="ctr">
                    <a:lnL>
                      <a:noFill/>
                    </a:lnL>
                    <a:lnR>
                      <a:noFill/>
                    </a:lnR>
                    <a:lnT>
                      <a:noFill/>
                    </a:lnT>
                    <a:lnB>
                      <a:noFill/>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1193.46 (131.34)</a:t>
                      </a:r>
                    </a:p>
                  </a:txBody>
                  <a:tcPr marL="9525" marR="9525" marT="9525" marB="0" anchor="ctr">
                    <a:lnL>
                      <a:noFill/>
                    </a:lnL>
                    <a:lnR>
                      <a:noFill/>
                    </a:lnR>
                    <a:lnT>
                      <a:noFill/>
                    </a:lnT>
                    <a:lnB>
                      <a:noFill/>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1263.68 (144.73)</a:t>
                      </a:r>
                    </a:p>
                  </a:txBody>
                  <a:tcPr marL="9525" marR="9525" marT="9525" marB="0" anchor="ctr">
                    <a:lnL>
                      <a:noFill/>
                    </a:lnL>
                    <a:lnR>
                      <a:noFill/>
                    </a:lnR>
                    <a:lnT>
                      <a:noFill/>
                    </a:lnT>
                    <a:lnB>
                      <a:noFill/>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1218.58 (137.55)</a:t>
                      </a:r>
                    </a:p>
                  </a:txBody>
                  <a:tcPr marL="9525" marR="9525" marT="9525" marB="0" anchor="ctr">
                    <a:lnL>
                      <a:noFill/>
                    </a:lnL>
                    <a:lnR>
                      <a:noFill/>
                    </a:lnR>
                    <a:lnT>
                      <a:noFill/>
                    </a:lnT>
                    <a:lnB>
                      <a:noFill/>
                    </a:lnB>
                    <a:noFill/>
                  </a:tcPr>
                </a:tc>
                <a:extLst>
                  <a:ext uri="{0D108BD9-81ED-4DB2-BD59-A6C34878D82A}">
                    <a16:rowId xmlns:a16="http://schemas.microsoft.com/office/drawing/2014/main" val="2554328921"/>
                  </a:ext>
                </a:extLst>
              </a:tr>
              <a:tr h="669457">
                <a:tc>
                  <a:txBody>
                    <a:bodyPr/>
                    <a:lstStyle/>
                    <a:p>
                      <a:pPr algn="l" fontAlgn="ctr">
                        <a:buNone/>
                      </a:pPr>
                      <a:r>
                        <a:rPr lang="en-GB" sz="1600" b="0" i="0" u="none" strike="noStrike">
                          <a:solidFill>
                            <a:srgbClr val="000000"/>
                          </a:solidFill>
                          <a:effectLst/>
                          <a:latin typeface="Times New Roman" panose="02020603050405020304" pitchFamily="18" charset="0"/>
                        </a:rPr>
                        <a:t>Female age-standardized mortality rate</a:t>
                      </a:r>
                    </a:p>
                  </a:txBody>
                  <a:tcPr marL="9525" marR="9525" marT="9525" marB="0" anchor="ctr">
                    <a:lnL>
                      <a:noFill/>
                    </a:lnL>
                    <a:lnR>
                      <a:noFill/>
                    </a:lnR>
                    <a:lnT>
                      <a:noFill/>
                    </a:lnT>
                    <a:lnB>
                      <a:noFill/>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834.96 (122.21)</a:t>
                      </a:r>
                    </a:p>
                  </a:txBody>
                  <a:tcPr marL="9525" marR="9525" marT="9525" marB="0" anchor="ctr">
                    <a:lnL>
                      <a:noFill/>
                    </a:lnL>
                    <a:lnR>
                      <a:noFill/>
                    </a:lnR>
                    <a:lnT>
                      <a:noFill/>
                    </a:lnT>
                    <a:lnB>
                      <a:noFill/>
                    </a:lnB>
                    <a:noFill/>
                  </a:tcPr>
                </a:tc>
                <a:tc>
                  <a:txBody>
                    <a:bodyPr/>
                    <a:lstStyle/>
                    <a:p>
                      <a:pPr algn="l" fontAlgn="ctr">
                        <a:buNone/>
                      </a:pPr>
                      <a:r>
                        <a:rPr lang="en-GB" sz="1600" b="0" i="0" u="none" strike="noStrike" dirty="0">
                          <a:solidFill>
                            <a:srgbClr val="000000"/>
                          </a:solidFill>
                          <a:effectLst/>
                          <a:latin typeface="Times New Roman" panose="02020603050405020304" pitchFamily="18" charset="0"/>
                        </a:rPr>
                        <a:t>801.94 (96.63)</a:t>
                      </a:r>
                    </a:p>
                  </a:txBody>
                  <a:tcPr marL="9525" marR="9525" marT="9525" marB="0" anchor="ctr">
                    <a:lnL>
                      <a:noFill/>
                    </a:lnL>
                    <a:lnR>
                      <a:noFill/>
                    </a:lnR>
                    <a:lnT>
                      <a:noFill/>
                    </a:lnT>
                    <a:lnB>
                      <a:noFill/>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832.76 (121.71)</a:t>
                      </a:r>
                    </a:p>
                  </a:txBody>
                  <a:tcPr marL="9525" marR="9525" marT="9525" marB="0" anchor="ctr">
                    <a:lnL>
                      <a:noFill/>
                    </a:lnL>
                    <a:lnR>
                      <a:noFill/>
                    </a:lnR>
                    <a:lnT>
                      <a:noFill/>
                    </a:lnT>
                    <a:lnB>
                      <a:noFill/>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821.64 (95.22)</a:t>
                      </a:r>
                    </a:p>
                  </a:txBody>
                  <a:tcPr marL="9525" marR="9525" marT="9525" marB="0" anchor="ctr">
                    <a:lnL>
                      <a:noFill/>
                    </a:lnL>
                    <a:lnR>
                      <a:noFill/>
                    </a:lnR>
                    <a:lnT>
                      <a:noFill/>
                    </a:lnT>
                    <a:lnB>
                      <a:noFill/>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856.93 (86.06)</a:t>
                      </a:r>
                    </a:p>
                  </a:txBody>
                  <a:tcPr marL="9525" marR="9525" marT="9525" marB="0" anchor="ctr">
                    <a:lnL>
                      <a:noFill/>
                    </a:lnL>
                    <a:lnR>
                      <a:noFill/>
                    </a:lnR>
                    <a:lnT>
                      <a:noFill/>
                    </a:lnT>
                    <a:lnB>
                      <a:noFill/>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832.57 (108.20)</a:t>
                      </a:r>
                    </a:p>
                  </a:txBody>
                  <a:tcPr marL="9525" marR="9525" marT="9525" marB="0" anchor="ctr">
                    <a:lnL>
                      <a:noFill/>
                    </a:lnL>
                    <a:lnR>
                      <a:noFill/>
                    </a:lnR>
                    <a:lnT>
                      <a:noFill/>
                    </a:lnT>
                    <a:lnB>
                      <a:noFill/>
                    </a:lnB>
                    <a:noFill/>
                  </a:tcPr>
                </a:tc>
                <a:extLst>
                  <a:ext uri="{0D108BD9-81ED-4DB2-BD59-A6C34878D82A}">
                    <a16:rowId xmlns:a16="http://schemas.microsoft.com/office/drawing/2014/main" val="3152680619"/>
                  </a:ext>
                </a:extLst>
              </a:tr>
              <a:tr h="334729">
                <a:tc>
                  <a:txBody>
                    <a:bodyPr/>
                    <a:lstStyle/>
                    <a:p>
                      <a:pPr algn="l" fontAlgn="ctr">
                        <a:buNone/>
                      </a:pPr>
                      <a:r>
                        <a:rPr lang="en-GB" sz="1600" b="0" i="0" u="none" strike="noStrike">
                          <a:solidFill>
                            <a:srgbClr val="000000"/>
                          </a:solidFill>
                          <a:effectLst/>
                          <a:latin typeface="Times New Roman" panose="02020603050405020304" pitchFamily="18" charset="0"/>
                        </a:rPr>
                        <a:t>Education attainment</a:t>
                      </a:r>
                    </a:p>
                  </a:txBody>
                  <a:tcPr marL="9525" marR="9525" marT="9525" marB="0" anchor="ctr">
                    <a:lnL>
                      <a:noFill/>
                    </a:lnL>
                    <a:lnR>
                      <a:noFill/>
                    </a:lnR>
                    <a:lnT>
                      <a:noFill/>
                    </a:lnT>
                    <a:lnB>
                      <a:noFill/>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83.82 (9.37)</a:t>
                      </a:r>
                    </a:p>
                  </a:txBody>
                  <a:tcPr marL="9525" marR="9525" marT="9525" marB="0" anchor="ctr">
                    <a:lnL>
                      <a:noFill/>
                    </a:lnL>
                    <a:lnR>
                      <a:noFill/>
                    </a:lnR>
                    <a:lnT>
                      <a:noFill/>
                    </a:lnT>
                    <a:lnB>
                      <a:noFill/>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63.72 (11.56)</a:t>
                      </a:r>
                    </a:p>
                  </a:txBody>
                  <a:tcPr marL="9525" marR="9525" marT="9525" marB="0" anchor="ctr">
                    <a:lnL>
                      <a:noFill/>
                    </a:lnL>
                    <a:lnR>
                      <a:noFill/>
                    </a:lnR>
                    <a:lnT>
                      <a:noFill/>
                    </a:lnT>
                    <a:lnB>
                      <a:noFill/>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77.18 (10.10)</a:t>
                      </a:r>
                    </a:p>
                  </a:txBody>
                  <a:tcPr marL="9525" marR="9525" marT="9525" marB="0" anchor="ctr">
                    <a:lnL>
                      <a:noFill/>
                    </a:lnL>
                    <a:lnR>
                      <a:noFill/>
                    </a:lnR>
                    <a:lnT>
                      <a:noFill/>
                    </a:lnT>
                    <a:lnB>
                      <a:noFill/>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81.49 (6.81)</a:t>
                      </a:r>
                    </a:p>
                  </a:txBody>
                  <a:tcPr marL="9525" marR="9525" marT="9525" marB="0" anchor="ctr">
                    <a:lnL>
                      <a:noFill/>
                    </a:lnL>
                    <a:lnR>
                      <a:noFill/>
                    </a:lnR>
                    <a:lnT>
                      <a:noFill/>
                    </a:lnT>
                    <a:lnB>
                      <a:noFill/>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82.62 (3.64)</a:t>
                      </a:r>
                    </a:p>
                  </a:txBody>
                  <a:tcPr marL="9525" marR="9525" marT="9525" marB="0" anchor="ctr">
                    <a:lnL>
                      <a:noFill/>
                    </a:lnL>
                    <a:lnR>
                      <a:noFill/>
                    </a:lnR>
                    <a:lnT>
                      <a:noFill/>
                    </a:lnT>
                    <a:lnB>
                      <a:noFill/>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80.45 (6.59)</a:t>
                      </a:r>
                    </a:p>
                  </a:txBody>
                  <a:tcPr marL="9525" marR="9525" marT="9525" marB="0" anchor="ctr">
                    <a:lnL>
                      <a:noFill/>
                    </a:lnL>
                    <a:lnR>
                      <a:noFill/>
                    </a:lnR>
                    <a:lnT>
                      <a:noFill/>
                    </a:lnT>
                    <a:lnB>
                      <a:noFill/>
                    </a:lnB>
                    <a:noFill/>
                  </a:tcPr>
                </a:tc>
                <a:extLst>
                  <a:ext uri="{0D108BD9-81ED-4DB2-BD59-A6C34878D82A}">
                    <a16:rowId xmlns:a16="http://schemas.microsoft.com/office/drawing/2014/main" val="914110790"/>
                  </a:ext>
                </a:extLst>
              </a:tr>
              <a:tr h="334729">
                <a:tc>
                  <a:txBody>
                    <a:bodyPr/>
                    <a:lstStyle/>
                    <a:p>
                      <a:pPr algn="l" fontAlgn="ctr">
                        <a:buNone/>
                      </a:pPr>
                      <a:r>
                        <a:rPr lang="en-GB" sz="1600" b="0" i="0" u="none" strike="noStrike">
                          <a:solidFill>
                            <a:srgbClr val="000000"/>
                          </a:solidFill>
                          <a:effectLst/>
                          <a:latin typeface="Times New Roman" panose="02020603050405020304" pitchFamily="18" charset="0"/>
                        </a:rPr>
                        <a:t>Crime rate</a:t>
                      </a:r>
                    </a:p>
                  </a:txBody>
                  <a:tcPr marL="9525" marR="9525" marT="9525" marB="0" anchor="ctr">
                    <a:lnL>
                      <a:noFill/>
                    </a:lnL>
                    <a:lnR>
                      <a:noFill/>
                    </a:lnR>
                    <a:lnT>
                      <a:noFill/>
                    </a:lnT>
                    <a:lnB>
                      <a:noFill/>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371.82 (210.32)</a:t>
                      </a:r>
                    </a:p>
                  </a:txBody>
                  <a:tcPr marL="9525" marR="9525" marT="9525" marB="0" anchor="ctr">
                    <a:lnL>
                      <a:noFill/>
                    </a:lnL>
                    <a:lnR>
                      <a:noFill/>
                    </a:lnR>
                    <a:lnT>
                      <a:noFill/>
                    </a:lnT>
                    <a:lnB>
                      <a:noFill/>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165.79 (98.29)</a:t>
                      </a:r>
                    </a:p>
                  </a:txBody>
                  <a:tcPr marL="9525" marR="9525" marT="9525" marB="0" anchor="ctr">
                    <a:lnL>
                      <a:noFill/>
                    </a:lnL>
                    <a:lnR>
                      <a:noFill/>
                    </a:lnR>
                    <a:lnT>
                      <a:noFill/>
                    </a:lnT>
                    <a:lnB>
                      <a:noFill/>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406.06 (259.94)</a:t>
                      </a:r>
                    </a:p>
                  </a:txBody>
                  <a:tcPr marL="9525" marR="9525" marT="9525" marB="0" anchor="ctr">
                    <a:lnL>
                      <a:noFill/>
                    </a:lnL>
                    <a:lnR>
                      <a:noFill/>
                    </a:lnR>
                    <a:lnT>
                      <a:noFill/>
                    </a:lnT>
                    <a:lnB>
                      <a:noFill/>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466.58 (277.98)</a:t>
                      </a:r>
                    </a:p>
                  </a:txBody>
                  <a:tcPr marL="9525" marR="9525" marT="9525" marB="0" anchor="ctr">
                    <a:lnL>
                      <a:noFill/>
                    </a:lnL>
                    <a:lnR>
                      <a:noFill/>
                    </a:lnR>
                    <a:lnT>
                      <a:noFill/>
                    </a:lnT>
                    <a:lnB>
                      <a:noFill/>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864.47 (525.14)</a:t>
                      </a:r>
                    </a:p>
                  </a:txBody>
                  <a:tcPr marL="9525" marR="9525" marT="9525" marB="0" anchor="ctr">
                    <a:lnL>
                      <a:noFill/>
                    </a:lnL>
                    <a:lnR>
                      <a:noFill/>
                    </a:lnR>
                    <a:lnT>
                      <a:noFill/>
                    </a:lnT>
                    <a:lnB>
                      <a:noFill/>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390.54 (214.89)</a:t>
                      </a:r>
                    </a:p>
                  </a:txBody>
                  <a:tcPr marL="9525" marR="9525" marT="9525" marB="0" anchor="ctr">
                    <a:lnL>
                      <a:noFill/>
                    </a:lnL>
                    <a:lnR>
                      <a:noFill/>
                    </a:lnR>
                    <a:lnT>
                      <a:noFill/>
                    </a:lnT>
                    <a:lnB>
                      <a:noFill/>
                    </a:lnB>
                    <a:noFill/>
                  </a:tcPr>
                </a:tc>
                <a:extLst>
                  <a:ext uri="{0D108BD9-81ED-4DB2-BD59-A6C34878D82A}">
                    <a16:rowId xmlns:a16="http://schemas.microsoft.com/office/drawing/2014/main" val="2824943494"/>
                  </a:ext>
                </a:extLst>
              </a:tr>
              <a:tr h="334729">
                <a:tc>
                  <a:txBody>
                    <a:bodyPr/>
                    <a:lstStyle/>
                    <a:p>
                      <a:pPr algn="l" fontAlgn="ctr">
                        <a:buNone/>
                      </a:pPr>
                      <a:r>
                        <a:rPr lang="en-GB" sz="1600" b="0" i="0" u="none" strike="noStrike">
                          <a:solidFill>
                            <a:srgbClr val="000000"/>
                          </a:solidFill>
                          <a:effectLst/>
                          <a:latin typeface="Times New Roman" panose="02020603050405020304" pitchFamily="18" charset="0"/>
                        </a:rPr>
                        <a:t>Cooling degree day index</a:t>
                      </a:r>
                    </a:p>
                  </a:txBody>
                  <a:tcPr marL="9525" marR="9525" marT="9525" marB="0" anchor="ctr">
                    <a:lnL>
                      <a:noFill/>
                    </a:lnL>
                    <a:lnR>
                      <a:noFill/>
                    </a:lnR>
                    <a:lnT>
                      <a:noFill/>
                    </a:lnT>
                    <a:lnB>
                      <a:noFill/>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73.12 (95.32)</a:t>
                      </a:r>
                    </a:p>
                  </a:txBody>
                  <a:tcPr marL="9525" marR="9525" marT="9525" marB="0" anchor="ctr">
                    <a:lnL>
                      <a:noFill/>
                    </a:lnL>
                    <a:lnR>
                      <a:noFill/>
                    </a:lnR>
                    <a:lnT>
                      <a:noFill/>
                    </a:lnT>
                    <a:lnB>
                      <a:noFill/>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367.42 (181.36)</a:t>
                      </a:r>
                    </a:p>
                  </a:txBody>
                  <a:tcPr marL="9525" marR="9525" marT="9525" marB="0" anchor="ctr">
                    <a:lnL>
                      <a:noFill/>
                    </a:lnL>
                    <a:lnR>
                      <a:noFill/>
                    </a:lnR>
                    <a:lnT>
                      <a:noFill/>
                    </a:lnT>
                    <a:lnB>
                      <a:noFill/>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118.12 (167.38)</a:t>
                      </a:r>
                    </a:p>
                  </a:txBody>
                  <a:tcPr marL="9525" marR="9525" marT="9525" marB="0" anchor="ctr">
                    <a:lnL>
                      <a:noFill/>
                    </a:lnL>
                    <a:lnR>
                      <a:noFill/>
                    </a:lnR>
                    <a:lnT>
                      <a:noFill/>
                    </a:lnT>
                    <a:lnB>
                      <a:noFill/>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90.44 (145.43)</a:t>
                      </a:r>
                    </a:p>
                  </a:txBody>
                  <a:tcPr marL="9525" marR="9525" marT="9525" marB="0" anchor="ctr">
                    <a:lnL>
                      <a:noFill/>
                    </a:lnL>
                    <a:lnR>
                      <a:noFill/>
                    </a:lnR>
                    <a:lnT>
                      <a:noFill/>
                    </a:lnT>
                    <a:lnB>
                      <a:noFill/>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44.33 (32.38)</a:t>
                      </a:r>
                    </a:p>
                  </a:txBody>
                  <a:tcPr marL="9525" marR="9525" marT="9525" marB="0" anchor="ctr">
                    <a:lnL>
                      <a:noFill/>
                    </a:lnL>
                    <a:lnR>
                      <a:noFill/>
                    </a:lnR>
                    <a:lnT>
                      <a:noFill/>
                    </a:lnT>
                    <a:lnB>
                      <a:noFill/>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100.94 (141.30)</a:t>
                      </a:r>
                    </a:p>
                  </a:txBody>
                  <a:tcPr marL="9525" marR="9525" marT="9525" marB="0" anchor="ctr">
                    <a:lnL>
                      <a:noFill/>
                    </a:lnL>
                    <a:lnR>
                      <a:noFill/>
                    </a:lnR>
                    <a:lnT>
                      <a:noFill/>
                    </a:lnT>
                    <a:lnB>
                      <a:noFill/>
                    </a:lnB>
                    <a:noFill/>
                  </a:tcPr>
                </a:tc>
                <a:extLst>
                  <a:ext uri="{0D108BD9-81ED-4DB2-BD59-A6C34878D82A}">
                    <a16:rowId xmlns:a16="http://schemas.microsoft.com/office/drawing/2014/main" val="3474782893"/>
                  </a:ext>
                </a:extLst>
              </a:tr>
              <a:tr h="334729">
                <a:tc>
                  <a:txBody>
                    <a:bodyPr/>
                    <a:lstStyle/>
                    <a:p>
                      <a:pPr algn="l" fontAlgn="ctr">
                        <a:buNone/>
                      </a:pPr>
                      <a:r>
                        <a:rPr lang="en-GB" sz="1600" b="0" i="0" u="none" strike="noStrike">
                          <a:solidFill>
                            <a:srgbClr val="000000"/>
                          </a:solidFill>
                          <a:effectLst/>
                          <a:latin typeface="Times New Roman" panose="02020603050405020304" pitchFamily="18" charset="0"/>
                        </a:rPr>
                        <a:t>Heating degree day index</a:t>
                      </a:r>
                    </a:p>
                  </a:txBody>
                  <a:tcPr marL="9525" marR="9525" marT="9525" marB="0" anchor="ctr">
                    <a:lnL>
                      <a:noFill/>
                    </a:lnL>
                    <a:lnR>
                      <a:noFill/>
                    </a:lnR>
                    <a:lnT>
                      <a:noFill/>
                    </a:lnT>
                    <a:lnB>
                      <a:noFill/>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2773.41 (954.56)</a:t>
                      </a:r>
                    </a:p>
                  </a:txBody>
                  <a:tcPr marL="9525" marR="9525" marT="9525" marB="0" anchor="ctr">
                    <a:lnL>
                      <a:noFill/>
                    </a:lnL>
                    <a:lnR>
                      <a:noFill/>
                    </a:lnR>
                    <a:lnT>
                      <a:noFill/>
                    </a:lnT>
                    <a:lnB>
                      <a:noFill/>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1488.03 (677.14)</a:t>
                      </a:r>
                    </a:p>
                  </a:txBody>
                  <a:tcPr marL="9525" marR="9525" marT="9525" marB="0" anchor="ctr">
                    <a:lnL>
                      <a:noFill/>
                    </a:lnL>
                    <a:lnR>
                      <a:noFill/>
                    </a:lnR>
                    <a:lnT>
                      <a:noFill/>
                    </a:lnT>
                    <a:lnB>
                      <a:noFill/>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2209.72 (656.77)</a:t>
                      </a:r>
                    </a:p>
                  </a:txBody>
                  <a:tcPr marL="9525" marR="9525" marT="9525" marB="0" anchor="ctr">
                    <a:lnL>
                      <a:noFill/>
                    </a:lnL>
                    <a:lnR>
                      <a:noFill/>
                    </a:lnR>
                    <a:lnT>
                      <a:noFill/>
                    </a:lnT>
                    <a:lnB>
                      <a:noFill/>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2519.53 (638.29)</a:t>
                      </a:r>
                    </a:p>
                  </a:txBody>
                  <a:tcPr marL="9525" marR="9525" marT="9525" marB="0" anchor="ctr">
                    <a:lnL>
                      <a:noFill/>
                    </a:lnL>
                    <a:lnR>
                      <a:noFill/>
                    </a:lnR>
                    <a:lnT>
                      <a:noFill/>
                    </a:lnT>
                    <a:lnB>
                      <a:noFill/>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2560.85 (310.29)</a:t>
                      </a:r>
                    </a:p>
                  </a:txBody>
                  <a:tcPr marL="9525" marR="9525" marT="9525" marB="0" anchor="ctr">
                    <a:lnL>
                      <a:noFill/>
                    </a:lnL>
                    <a:lnR>
                      <a:noFill/>
                    </a:lnR>
                    <a:lnT>
                      <a:noFill/>
                    </a:lnT>
                    <a:lnB>
                      <a:noFill/>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2505.78 (676.55)</a:t>
                      </a:r>
                    </a:p>
                  </a:txBody>
                  <a:tcPr marL="9525" marR="9525" marT="9525" marB="0" anchor="ctr">
                    <a:lnL>
                      <a:noFill/>
                    </a:lnL>
                    <a:lnR>
                      <a:noFill/>
                    </a:lnR>
                    <a:lnT>
                      <a:noFill/>
                    </a:lnT>
                    <a:lnB>
                      <a:noFill/>
                    </a:lnB>
                    <a:noFill/>
                  </a:tcPr>
                </a:tc>
                <a:extLst>
                  <a:ext uri="{0D108BD9-81ED-4DB2-BD59-A6C34878D82A}">
                    <a16:rowId xmlns:a16="http://schemas.microsoft.com/office/drawing/2014/main" val="1848455553"/>
                  </a:ext>
                </a:extLst>
              </a:tr>
              <a:tr h="669457">
                <a:tc>
                  <a:txBody>
                    <a:bodyPr/>
                    <a:lstStyle/>
                    <a:p>
                      <a:pPr algn="l" fontAlgn="ctr">
                        <a:buNone/>
                      </a:pPr>
                      <a:r>
                        <a:rPr lang="en-GB" sz="1600" b="0" i="0" u="none" strike="noStrike">
                          <a:solidFill>
                            <a:srgbClr val="000000"/>
                          </a:solidFill>
                          <a:effectLst/>
                          <a:latin typeface="Times New Roman" panose="02020603050405020304" pitchFamily="18" charset="0"/>
                        </a:rPr>
                        <a:t>Number of physicians per 100,000 people</a:t>
                      </a:r>
                    </a:p>
                  </a:txBody>
                  <a:tcPr marL="9525" marR="9525" marT="9525" marB="0" anchor="ctr">
                    <a:lnL>
                      <a:noFill/>
                    </a:lnL>
                    <a:lnR>
                      <a:noFill/>
                    </a:lnR>
                    <a:lnT>
                      <a:noFill/>
                    </a:lnT>
                    <a:lnB>
                      <a:noFill/>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275.53 (135.36)</a:t>
                      </a:r>
                    </a:p>
                  </a:txBody>
                  <a:tcPr marL="9525" marR="9525" marT="9525" marB="0" anchor="ctr">
                    <a:lnL>
                      <a:noFill/>
                    </a:lnL>
                    <a:lnR>
                      <a:noFill/>
                    </a:lnR>
                    <a:lnT>
                      <a:noFill/>
                    </a:lnT>
                    <a:lnB>
                      <a:noFill/>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443.14 (123.96)</a:t>
                      </a:r>
                    </a:p>
                  </a:txBody>
                  <a:tcPr marL="9525" marR="9525" marT="9525" marB="0" anchor="ctr">
                    <a:lnL>
                      <a:noFill/>
                    </a:lnL>
                    <a:lnR>
                      <a:noFill/>
                    </a:lnR>
                    <a:lnT>
                      <a:noFill/>
                    </a:lnT>
                    <a:lnB>
                      <a:noFill/>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288.99 (149.92)</a:t>
                      </a:r>
                    </a:p>
                  </a:txBody>
                  <a:tcPr marL="9525" marR="9525" marT="9525" marB="0" anchor="ctr">
                    <a:lnL>
                      <a:noFill/>
                    </a:lnL>
                    <a:lnR>
                      <a:noFill/>
                    </a:lnR>
                    <a:lnT>
                      <a:noFill/>
                    </a:lnT>
                    <a:lnB>
                      <a:noFill/>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229.34 (146.98)</a:t>
                      </a:r>
                    </a:p>
                  </a:txBody>
                  <a:tcPr marL="9525" marR="9525" marT="9525" marB="0" anchor="ctr">
                    <a:lnL>
                      <a:noFill/>
                    </a:lnL>
                    <a:lnR>
                      <a:noFill/>
                    </a:lnR>
                    <a:lnT>
                      <a:noFill/>
                    </a:lnT>
                    <a:lnB>
                      <a:noFill/>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255.68 (118.48)</a:t>
                      </a:r>
                    </a:p>
                  </a:txBody>
                  <a:tcPr marL="9525" marR="9525" marT="9525" marB="0" anchor="ctr">
                    <a:lnL>
                      <a:noFill/>
                    </a:lnL>
                    <a:lnR>
                      <a:noFill/>
                    </a:lnR>
                    <a:lnT>
                      <a:noFill/>
                    </a:lnT>
                    <a:lnB>
                      <a:noFill/>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277.21 (156.78)</a:t>
                      </a:r>
                    </a:p>
                  </a:txBody>
                  <a:tcPr marL="9525" marR="9525" marT="9525" marB="0" anchor="ctr">
                    <a:lnL>
                      <a:noFill/>
                    </a:lnL>
                    <a:lnR>
                      <a:noFill/>
                    </a:lnR>
                    <a:lnT>
                      <a:noFill/>
                    </a:lnT>
                    <a:lnB>
                      <a:noFill/>
                    </a:lnB>
                    <a:noFill/>
                  </a:tcPr>
                </a:tc>
                <a:extLst>
                  <a:ext uri="{0D108BD9-81ED-4DB2-BD59-A6C34878D82A}">
                    <a16:rowId xmlns:a16="http://schemas.microsoft.com/office/drawing/2014/main" val="2877644098"/>
                  </a:ext>
                </a:extLst>
              </a:tr>
              <a:tr h="669457">
                <a:tc>
                  <a:txBody>
                    <a:bodyPr/>
                    <a:lstStyle/>
                    <a:p>
                      <a:pPr algn="l" fontAlgn="ctr">
                        <a:buNone/>
                      </a:pPr>
                      <a:r>
                        <a:rPr lang="en-GB" sz="1600" b="0" i="0" u="none" strike="noStrike">
                          <a:solidFill>
                            <a:srgbClr val="000000"/>
                          </a:solidFill>
                          <a:effectLst/>
                          <a:latin typeface="Times New Roman" panose="02020603050405020304" pitchFamily="18" charset="0"/>
                        </a:rPr>
                        <a:t>Number of hospital beds per 100,000 people</a:t>
                      </a:r>
                    </a:p>
                  </a:txBody>
                  <a:tcPr marL="9525" marR="9525" marT="9525" marB="0" anchor="ctr">
                    <a:lnL>
                      <a:noFill/>
                    </a:lnL>
                    <a:lnR>
                      <a:noFill/>
                    </a:lnR>
                    <a:lnT>
                      <a:noFill/>
                    </a:lnT>
                    <a:lnB>
                      <a:noFill/>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514.83 (250.56)</a:t>
                      </a:r>
                    </a:p>
                  </a:txBody>
                  <a:tcPr marL="9525" marR="9525" marT="9525" marB="0" anchor="ctr">
                    <a:lnL>
                      <a:noFill/>
                    </a:lnL>
                    <a:lnR>
                      <a:noFill/>
                    </a:lnR>
                    <a:lnT>
                      <a:noFill/>
                    </a:lnT>
                    <a:lnB>
                      <a:noFill/>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340.42 (124.72)</a:t>
                      </a:r>
                    </a:p>
                  </a:txBody>
                  <a:tcPr marL="9525" marR="9525" marT="9525" marB="0" anchor="ctr">
                    <a:lnL>
                      <a:noFill/>
                    </a:lnL>
                    <a:lnR>
                      <a:noFill/>
                    </a:lnR>
                    <a:lnT>
                      <a:noFill/>
                    </a:lnT>
                    <a:lnB>
                      <a:noFill/>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531.02 (257.93)</a:t>
                      </a:r>
                    </a:p>
                  </a:txBody>
                  <a:tcPr marL="9525" marR="9525" marT="9525" marB="0" anchor="ctr">
                    <a:lnL>
                      <a:noFill/>
                    </a:lnL>
                    <a:lnR>
                      <a:noFill/>
                    </a:lnR>
                    <a:lnT>
                      <a:noFill/>
                    </a:lnT>
                    <a:lnB>
                      <a:noFill/>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430.14 (305.01)</a:t>
                      </a:r>
                    </a:p>
                  </a:txBody>
                  <a:tcPr marL="9525" marR="9525" marT="9525" marB="0" anchor="ctr">
                    <a:lnL>
                      <a:noFill/>
                    </a:lnL>
                    <a:lnR>
                      <a:noFill/>
                    </a:lnR>
                    <a:lnT>
                      <a:noFill/>
                    </a:lnT>
                    <a:lnB>
                      <a:noFill/>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1029.96 (447.01)</a:t>
                      </a:r>
                    </a:p>
                  </a:txBody>
                  <a:tcPr marL="9525" marR="9525" marT="9525" marB="0" anchor="ctr">
                    <a:lnL>
                      <a:noFill/>
                    </a:lnL>
                    <a:lnR>
                      <a:noFill/>
                    </a:lnR>
                    <a:lnT>
                      <a:noFill/>
                    </a:lnT>
                    <a:lnB>
                      <a:noFill/>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460.60 (215.55)</a:t>
                      </a:r>
                    </a:p>
                  </a:txBody>
                  <a:tcPr marL="9525" marR="9525" marT="9525" marB="0" anchor="ctr">
                    <a:lnL>
                      <a:noFill/>
                    </a:lnL>
                    <a:lnR>
                      <a:noFill/>
                    </a:lnR>
                    <a:lnT>
                      <a:noFill/>
                    </a:lnT>
                    <a:lnB>
                      <a:noFill/>
                    </a:lnB>
                    <a:noFill/>
                  </a:tcPr>
                </a:tc>
                <a:extLst>
                  <a:ext uri="{0D108BD9-81ED-4DB2-BD59-A6C34878D82A}">
                    <a16:rowId xmlns:a16="http://schemas.microsoft.com/office/drawing/2014/main" val="1403578132"/>
                  </a:ext>
                </a:extLst>
              </a:tr>
              <a:tr h="334729">
                <a:tc>
                  <a:txBody>
                    <a:bodyPr/>
                    <a:lstStyle/>
                    <a:p>
                      <a:pPr algn="l" fontAlgn="ctr">
                        <a:buNone/>
                      </a:pPr>
                      <a:r>
                        <a:rPr lang="en-GB" sz="1600" b="0" i="0" u="none" strike="noStrike">
                          <a:solidFill>
                            <a:srgbClr val="000000"/>
                          </a:solidFill>
                          <a:effectLst/>
                          <a:latin typeface="Times New Roman" panose="02020603050405020304" pitchFamily="18" charset="0"/>
                        </a:rPr>
                        <a:t>PM2.5</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7.39 (2.39)</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7.58 (5.43)</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8.96 (2.16)</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8.49 (2.32)</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9.02 (1.17)</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8.16 (2.56)</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61744297"/>
                  </a:ext>
                </a:extLst>
              </a:tr>
              <a:tr h="334729">
                <a:tc>
                  <a:txBody>
                    <a:bodyPr/>
                    <a:lstStyle/>
                    <a:p>
                      <a:pPr algn="l" fontAlgn="ctr">
                        <a:buNone/>
                      </a:pPr>
                      <a:r>
                        <a:rPr lang="en-GB" sz="1600" b="0" i="0" u="none" strike="noStrike">
                          <a:solidFill>
                            <a:srgbClr val="000000"/>
                          </a:solidFill>
                          <a:effectLst/>
                          <a:latin typeface="Times New Roman" panose="02020603050405020304" pitchFamily="18" charset="0"/>
                        </a:rPr>
                        <a:t>N</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144</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92</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144</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166</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62</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262</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37953631"/>
                  </a:ext>
                </a:extLst>
              </a:tr>
              <a:tr h="315039">
                <a:tc gridSpan="3">
                  <a:txBody>
                    <a:bodyPr/>
                    <a:lstStyle/>
                    <a:p>
                      <a:pPr algn="l" fontAlgn="ctr">
                        <a:buNone/>
                      </a:pPr>
                      <a:r>
                        <a:rPr lang="en-GB" sz="1600" b="0" i="0" u="none" strike="noStrike">
                          <a:solidFill>
                            <a:srgbClr val="000000"/>
                          </a:solidFill>
                          <a:effectLst/>
                          <a:latin typeface="Times New Roman" panose="02020603050405020304" pitchFamily="18" charset="0"/>
                        </a:rPr>
                        <a:t>Notes: Standard deviations are reported in brackets.</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noFill/>
                  </a:tcPr>
                </a:tc>
                <a:tc hMerge="1">
                  <a:txBody>
                    <a:bodyPr/>
                    <a:lstStyle/>
                    <a:p>
                      <a:endParaRPr lang="en-US"/>
                    </a:p>
                  </a:txBody>
                  <a:tcPr/>
                </a:tc>
                <a:tc hMerge="1">
                  <a:txBody>
                    <a:bodyPr/>
                    <a:lstStyle/>
                    <a:p>
                      <a:endParaRPr lang="en-US"/>
                    </a:p>
                  </a:txBody>
                  <a:tcPr/>
                </a:tc>
                <a:tc>
                  <a:txBody>
                    <a:bodyPr/>
                    <a:lstStyle/>
                    <a:p>
                      <a:pPr algn="l" fontAlgn="ctr">
                        <a:buNone/>
                      </a:pPr>
                      <a:r>
                        <a:rPr lang="en-GB" sz="1600" b="0" i="0" u="none" strike="noStrike">
                          <a:solidFill>
                            <a:srgbClr val="000000"/>
                          </a:solidFill>
                          <a:effectLst/>
                          <a:latin typeface="Times New Roman" panose="02020603050405020304" pitchFamily="18" charset="0"/>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ctr">
                        <a:buNone/>
                      </a:pPr>
                      <a:r>
                        <a:rPr lang="en-GB" sz="1600" b="0" i="0" u="none" strike="noStrike">
                          <a:solidFill>
                            <a:srgbClr val="000000"/>
                          </a:solidFill>
                          <a:effectLst/>
                          <a:latin typeface="Times New Roman" panose="02020603050405020304" pitchFamily="18" charset="0"/>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ctr">
                        <a:buNone/>
                      </a:pPr>
                      <a:r>
                        <a:rPr lang="en-GB" sz="1600" b="0" i="0" u="none" strike="noStrike" dirty="0">
                          <a:solidFill>
                            <a:srgbClr val="000000"/>
                          </a:solidFill>
                          <a:effectLst/>
                          <a:latin typeface="Times New Roman" panose="02020603050405020304" pitchFamily="18" charset="0"/>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549425816"/>
                  </a:ext>
                </a:extLst>
              </a:tr>
            </a:tbl>
          </a:graphicData>
        </a:graphic>
      </p:graphicFrame>
    </p:spTree>
    <p:extLst>
      <p:ext uri="{BB962C8B-B14F-4D97-AF65-F5344CB8AC3E}">
        <p14:creationId xmlns:p14="http://schemas.microsoft.com/office/powerpoint/2010/main" val="318586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CA615A1-F358-BF5E-27E4-FDB93EC13880}"/>
              </a:ext>
            </a:extLst>
          </p:cNvPr>
          <p:cNvGraphicFramePr>
            <a:graphicFrameLocks noGrp="1"/>
          </p:cNvGraphicFramePr>
          <p:nvPr>
            <p:extLst>
              <p:ext uri="{D42A27DB-BD31-4B8C-83A1-F6EECF244321}">
                <p14:modId xmlns:p14="http://schemas.microsoft.com/office/powerpoint/2010/main" val="2628182773"/>
              </p:ext>
            </p:extLst>
          </p:nvPr>
        </p:nvGraphicFramePr>
        <p:xfrm>
          <a:off x="191387" y="143250"/>
          <a:ext cx="6847367" cy="6571500"/>
        </p:xfrm>
        <a:graphic>
          <a:graphicData uri="http://schemas.openxmlformats.org/drawingml/2006/table">
            <a:tbl>
              <a:tblPr/>
              <a:tblGrid>
                <a:gridCol w="3502261">
                  <a:extLst>
                    <a:ext uri="{9D8B030D-6E8A-4147-A177-3AD203B41FA5}">
                      <a16:colId xmlns:a16="http://schemas.microsoft.com/office/drawing/2014/main" val="39036515"/>
                    </a:ext>
                  </a:extLst>
                </a:gridCol>
                <a:gridCol w="976591">
                  <a:extLst>
                    <a:ext uri="{9D8B030D-6E8A-4147-A177-3AD203B41FA5}">
                      <a16:colId xmlns:a16="http://schemas.microsoft.com/office/drawing/2014/main" val="2762843395"/>
                    </a:ext>
                  </a:extLst>
                </a:gridCol>
                <a:gridCol w="1156194">
                  <a:extLst>
                    <a:ext uri="{9D8B030D-6E8A-4147-A177-3AD203B41FA5}">
                      <a16:colId xmlns:a16="http://schemas.microsoft.com/office/drawing/2014/main" val="3443457029"/>
                    </a:ext>
                  </a:extLst>
                </a:gridCol>
                <a:gridCol w="1212321">
                  <a:extLst>
                    <a:ext uri="{9D8B030D-6E8A-4147-A177-3AD203B41FA5}">
                      <a16:colId xmlns:a16="http://schemas.microsoft.com/office/drawing/2014/main" val="196809401"/>
                    </a:ext>
                  </a:extLst>
                </a:gridCol>
              </a:tblGrid>
              <a:tr h="177190">
                <a:tc>
                  <a:txBody>
                    <a:bodyPr/>
                    <a:lstStyle/>
                    <a:p>
                      <a:pPr algn="l" fontAlgn="b">
                        <a:buNone/>
                      </a:pPr>
                      <a:r>
                        <a:rPr lang="en-GB" sz="1400" b="0" i="0" u="none" strike="noStrike">
                          <a:solidFill>
                            <a:srgbClr val="000000"/>
                          </a:solidFill>
                          <a:effectLst/>
                          <a:latin typeface="Times New Roman" panose="02020603050405020304" pitchFamily="18" charset="0"/>
                        </a:rPr>
                        <a:t> </a:t>
                      </a:r>
                    </a:p>
                  </a:txBody>
                  <a:tcPr marL="5690" marR="5690" marT="569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mortality</a:t>
                      </a:r>
                    </a:p>
                  </a:txBody>
                  <a:tcPr marL="5690" marR="5690" marT="569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male mortality</a:t>
                      </a:r>
                    </a:p>
                  </a:txBody>
                  <a:tcPr marL="5690" marR="5690" marT="569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female mortality</a:t>
                      </a:r>
                    </a:p>
                  </a:txBody>
                  <a:tcPr marL="5690" marR="5690" marT="569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29188567"/>
                  </a:ext>
                </a:extLst>
              </a:tr>
              <a:tr h="208775">
                <a:tc>
                  <a:txBody>
                    <a:bodyPr/>
                    <a:lstStyle/>
                    <a:p>
                      <a:pPr algn="l" fontAlgn="b">
                        <a:buNone/>
                      </a:pPr>
                      <a:r>
                        <a:rPr lang="en-GB" sz="1400" b="0" i="0" u="none" strike="noStrike">
                          <a:solidFill>
                            <a:srgbClr val="000000"/>
                          </a:solidFill>
                          <a:effectLst/>
                          <a:latin typeface="Times New Roman" panose="02020603050405020304" pitchFamily="18" charset="0"/>
                        </a:rPr>
                        <a:t>Left-behind typology</a:t>
                      </a:r>
                    </a:p>
                  </a:txBody>
                  <a:tcPr marL="5690" marR="5690" marT="569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buNone/>
                      </a:pPr>
                      <a:endParaRPr lang="en-GB" sz="1400" b="0" i="0" u="none" strike="noStrike">
                        <a:solidFill>
                          <a:srgbClr val="000000"/>
                        </a:solidFill>
                        <a:effectLst/>
                        <a:latin typeface="Times New Roman" panose="02020603050405020304" pitchFamily="18" charset="0"/>
                      </a:endParaRPr>
                    </a:p>
                  </a:txBody>
                  <a:tcPr marL="5690" marR="5690" marT="569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buNone/>
                      </a:pPr>
                      <a:endParaRPr lang="en-GB" sz="1400" b="0" i="0" u="none" strike="noStrike">
                        <a:solidFill>
                          <a:srgbClr val="000000"/>
                        </a:solidFill>
                        <a:effectLst/>
                        <a:latin typeface="Times New Roman" panose="02020603050405020304" pitchFamily="18" charset="0"/>
                      </a:endParaRPr>
                    </a:p>
                  </a:txBody>
                  <a:tcPr marL="5690" marR="5690" marT="569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buNone/>
                      </a:pPr>
                      <a:endParaRPr lang="en-GB" sz="1400" b="0" i="0" u="none" strike="noStrike">
                        <a:solidFill>
                          <a:srgbClr val="000000"/>
                        </a:solidFill>
                        <a:effectLst/>
                        <a:latin typeface="Times New Roman" panose="02020603050405020304" pitchFamily="18" charset="0"/>
                      </a:endParaRPr>
                    </a:p>
                  </a:txBody>
                  <a:tcPr marL="5690" marR="5690" marT="5690" marB="0" anchor="b">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490581408"/>
                  </a:ext>
                </a:extLst>
              </a:tr>
              <a:tr h="208775">
                <a:tc>
                  <a:txBody>
                    <a:bodyPr/>
                    <a:lstStyle/>
                    <a:p>
                      <a:pPr algn="l" fontAlgn="b">
                        <a:buNone/>
                      </a:pPr>
                      <a:r>
                        <a:rPr lang="en-GB" sz="1400" b="0" i="0" u="none" strike="noStrike" dirty="0">
                          <a:solidFill>
                            <a:srgbClr val="000000"/>
                          </a:solidFill>
                          <a:effectLst/>
                          <a:latin typeface="Times New Roman" panose="02020603050405020304" pitchFamily="18" charset="0"/>
                        </a:rPr>
                        <a:t>High growth (reference)</a:t>
                      </a:r>
                    </a:p>
                  </a:txBody>
                  <a:tcPr marL="34140" marR="5690" marT="5690" marB="0" anchor="b">
                    <a:lnL>
                      <a:noFill/>
                    </a:lnL>
                    <a:lnR>
                      <a:noFill/>
                    </a:lnR>
                    <a:lnT>
                      <a:noFill/>
                    </a:lnT>
                    <a:lnB>
                      <a:noFill/>
                    </a:lnB>
                    <a:noFill/>
                  </a:tcPr>
                </a:tc>
                <a:tc>
                  <a:txBody>
                    <a:bodyPr/>
                    <a:lstStyle/>
                    <a:p>
                      <a:pPr algn="l" fontAlgn="b">
                        <a:buNone/>
                      </a:pPr>
                      <a:endParaRPr lang="en-GB" sz="1400" b="0" i="0" u="none" strike="noStrike">
                        <a:solidFill>
                          <a:srgbClr val="000000"/>
                        </a:solidFill>
                        <a:effectLst/>
                        <a:latin typeface="Times New Roman" panose="02020603050405020304" pitchFamily="18" charset="0"/>
                      </a:endParaRPr>
                    </a:p>
                  </a:txBody>
                  <a:tcPr marL="5690" marR="5690" marT="5690" marB="0" anchor="b">
                    <a:lnL>
                      <a:noFill/>
                    </a:lnL>
                    <a:lnR>
                      <a:noFill/>
                    </a:lnR>
                    <a:lnT>
                      <a:noFill/>
                    </a:lnT>
                    <a:lnB>
                      <a:noFill/>
                    </a:lnB>
                    <a:noFill/>
                  </a:tcPr>
                </a:tc>
                <a:tc>
                  <a:txBody>
                    <a:bodyPr/>
                    <a:lstStyle/>
                    <a:p>
                      <a:pPr algn="l" fontAlgn="b">
                        <a:buNone/>
                      </a:pPr>
                      <a:endParaRPr lang="en-GB" sz="1400" b="0" i="0" u="none" strike="noStrike">
                        <a:solidFill>
                          <a:srgbClr val="000000"/>
                        </a:solidFill>
                        <a:effectLst/>
                        <a:latin typeface="Times New Roman" panose="02020603050405020304" pitchFamily="18" charset="0"/>
                      </a:endParaRPr>
                    </a:p>
                  </a:txBody>
                  <a:tcPr marL="5690" marR="5690" marT="5690" marB="0" anchor="b">
                    <a:lnL>
                      <a:noFill/>
                    </a:lnL>
                    <a:lnR>
                      <a:noFill/>
                    </a:lnR>
                    <a:lnT>
                      <a:noFill/>
                    </a:lnT>
                    <a:lnB>
                      <a:noFill/>
                    </a:lnB>
                    <a:noFill/>
                  </a:tcPr>
                </a:tc>
                <a:tc>
                  <a:txBody>
                    <a:bodyPr/>
                    <a:lstStyle/>
                    <a:p>
                      <a:pPr algn="l" fontAlgn="b">
                        <a:buNone/>
                      </a:pPr>
                      <a:endParaRPr lang="en-GB" sz="1400" b="0" i="0" u="none" strike="noStrike">
                        <a:solidFill>
                          <a:srgbClr val="000000"/>
                        </a:solidFill>
                        <a:effectLst/>
                        <a:latin typeface="Times New Roman" panose="02020603050405020304" pitchFamily="18" charset="0"/>
                      </a:endParaRPr>
                    </a:p>
                  </a:txBody>
                  <a:tcPr marL="5690" marR="5690" marT="5690" marB="0" anchor="b">
                    <a:lnL>
                      <a:noFill/>
                    </a:lnL>
                    <a:lnR>
                      <a:noFill/>
                    </a:lnR>
                    <a:lnT>
                      <a:noFill/>
                    </a:lnT>
                    <a:lnB>
                      <a:noFill/>
                    </a:lnB>
                    <a:noFill/>
                  </a:tcPr>
                </a:tc>
                <a:extLst>
                  <a:ext uri="{0D108BD9-81ED-4DB2-BD59-A6C34878D82A}">
                    <a16:rowId xmlns:a16="http://schemas.microsoft.com/office/drawing/2014/main" val="1567199728"/>
                  </a:ext>
                </a:extLst>
              </a:tr>
              <a:tr h="208775">
                <a:tc>
                  <a:txBody>
                    <a:bodyPr/>
                    <a:lstStyle/>
                    <a:p>
                      <a:pPr algn="l" fontAlgn="b">
                        <a:buNone/>
                      </a:pPr>
                      <a:endParaRPr lang="en-GB" sz="1400" b="0" i="0" u="none" strike="noStrike" dirty="0">
                        <a:solidFill>
                          <a:srgbClr val="000000"/>
                        </a:solidFill>
                        <a:effectLst/>
                        <a:latin typeface="Times New Roman" panose="02020603050405020304" pitchFamily="18" charset="0"/>
                      </a:endParaRPr>
                    </a:p>
                  </a:txBody>
                  <a:tcPr marL="34140" marR="5690" marT="5690" marB="0" anchor="b">
                    <a:lnL>
                      <a:noFill/>
                    </a:lnL>
                    <a:lnR>
                      <a:noFill/>
                    </a:lnR>
                    <a:lnT>
                      <a:noFill/>
                    </a:lnT>
                    <a:lnB>
                      <a:noFill/>
                    </a:lnB>
                    <a:noFill/>
                  </a:tcPr>
                </a:tc>
                <a:tc>
                  <a:txBody>
                    <a:bodyPr/>
                    <a:lstStyle/>
                    <a:p>
                      <a:pPr algn="l" fontAlgn="b">
                        <a:buNone/>
                      </a:pPr>
                      <a:endParaRPr lang="en-GB" sz="1400" b="0" i="0" u="none" strike="noStrike">
                        <a:solidFill>
                          <a:srgbClr val="000000"/>
                        </a:solidFill>
                        <a:effectLst/>
                        <a:latin typeface="Times New Roman" panose="02020603050405020304" pitchFamily="18" charset="0"/>
                      </a:endParaRPr>
                    </a:p>
                  </a:txBody>
                  <a:tcPr marL="5690" marR="5690" marT="5690" marB="0" anchor="b">
                    <a:lnL>
                      <a:noFill/>
                    </a:lnL>
                    <a:lnR>
                      <a:noFill/>
                    </a:lnR>
                    <a:lnT>
                      <a:noFill/>
                    </a:lnT>
                    <a:lnB>
                      <a:noFill/>
                    </a:lnB>
                    <a:noFill/>
                  </a:tcPr>
                </a:tc>
                <a:tc>
                  <a:txBody>
                    <a:bodyPr/>
                    <a:lstStyle/>
                    <a:p>
                      <a:pPr algn="l" fontAlgn="b">
                        <a:buNone/>
                      </a:pPr>
                      <a:endParaRPr lang="en-GB" sz="1400" b="0" i="0" u="none" strike="noStrike">
                        <a:solidFill>
                          <a:srgbClr val="000000"/>
                        </a:solidFill>
                        <a:effectLst/>
                        <a:latin typeface="Times New Roman" panose="02020603050405020304" pitchFamily="18" charset="0"/>
                      </a:endParaRPr>
                    </a:p>
                  </a:txBody>
                  <a:tcPr marL="5690" marR="5690" marT="5690" marB="0" anchor="b">
                    <a:lnL>
                      <a:noFill/>
                    </a:lnL>
                    <a:lnR>
                      <a:noFill/>
                    </a:lnR>
                    <a:lnT>
                      <a:noFill/>
                    </a:lnT>
                    <a:lnB>
                      <a:noFill/>
                    </a:lnB>
                    <a:noFill/>
                  </a:tcPr>
                </a:tc>
                <a:tc>
                  <a:txBody>
                    <a:bodyPr/>
                    <a:lstStyle/>
                    <a:p>
                      <a:pPr algn="l" fontAlgn="b">
                        <a:buNone/>
                      </a:pPr>
                      <a:endParaRPr lang="en-GB" sz="1400" b="0" i="0" u="none" strike="noStrike">
                        <a:solidFill>
                          <a:srgbClr val="000000"/>
                        </a:solidFill>
                        <a:effectLst/>
                        <a:latin typeface="Times New Roman" panose="02020603050405020304" pitchFamily="18" charset="0"/>
                      </a:endParaRPr>
                    </a:p>
                  </a:txBody>
                  <a:tcPr marL="5690" marR="5690" marT="5690" marB="0" anchor="b">
                    <a:lnL>
                      <a:noFill/>
                    </a:lnL>
                    <a:lnR>
                      <a:noFill/>
                    </a:lnR>
                    <a:lnT>
                      <a:noFill/>
                    </a:lnT>
                    <a:lnB>
                      <a:noFill/>
                    </a:lnB>
                    <a:noFill/>
                  </a:tcPr>
                </a:tc>
                <a:extLst>
                  <a:ext uri="{0D108BD9-81ED-4DB2-BD59-A6C34878D82A}">
                    <a16:rowId xmlns:a16="http://schemas.microsoft.com/office/drawing/2014/main" val="4032432913"/>
                  </a:ext>
                </a:extLst>
              </a:tr>
              <a:tr h="208775">
                <a:tc>
                  <a:txBody>
                    <a:bodyPr/>
                    <a:lstStyle/>
                    <a:p>
                      <a:pPr algn="l" fontAlgn="b">
                        <a:buNone/>
                      </a:pPr>
                      <a:r>
                        <a:rPr lang="en-GB" sz="1400" b="0" i="0" u="none" strike="noStrike">
                          <a:solidFill>
                            <a:srgbClr val="000000"/>
                          </a:solidFill>
                          <a:effectLst/>
                          <a:latin typeface="Times New Roman" panose="02020603050405020304" pitchFamily="18" charset="0"/>
                        </a:rPr>
                        <a:t>Long-term economic prosperity</a:t>
                      </a:r>
                    </a:p>
                  </a:txBody>
                  <a:tcPr marL="3414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-19.518***</a:t>
                      </a:r>
                    </a:p>
                  </a:txBody>
                  <a:tcPr marL="569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-21.722**</a:t>
                      </a:r>
                    </a:p>
                  </a:txBody>
                  <a:tcPr marL="569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-15.510***</a:t>
                      </a:r>
                    </a:p>
                  </a:txBody>
                  <a:tcPr marL="5690" marR="5690" marT="5690" marB="0" anchor="b">
                    <a:lnL>
                      <a:noFill/>
                    </a:lnL>
                    <a:lnR>
                      <a:noFill/>
                    </a:lnR>
                    <a:lnT>
                      <a:noFill/>
                    </a:lnT>
                    <a:lnB>
                      <a:noFill/>
                    </a:lnB>
                    <a:noFill/>
                  </a:tcPr>
                </a:tc>
                <a:extLst>
                  <a:ext uri="{0D108BD9-81ED-4DB2-BD59-A6C34878D82A}">
                    <a16:rowId xmlns:a16="http://schemas.microsoft.com/office/drawing/2014/main" val="4276918614"/>
                  </a:ext>
                </a:extLst>
              </a:tr>
              <a:tr h="208775">
                <a:tc>
                  <a:txBody>
                    <a:bodyPr/>
                    <a:lstStyle/>
                    <a:p>
                      <a:pPr algn="l" fontAlgn="b">
                        <a:buNone/>
                      </a:pPr>
                      <a:endParaRPr lang="en-GB" sz="1400" b="0" i="0" u="none" strike="noStrike">
                        <a:solidFill>
                          <a:srgbClr val="000000"/>
                        </a:solidFill>
                        <a:effectLst/>
                        <a:latin typeface="Times New Roman" panose="02020603050405020304" pitchFamily="18" charset="0"/>
                      </a:endParaRPr>
                    </a:p>
                  </a:txBody>
                  <a:tcPr marL="3414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(5.629)</a:t>
                      </a:r>
                    </a:p>
                  </a:txBody>
                  <a:tcPr marL="569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(8.032)</a:t>
                      </a:r>
                    </a:p>
                  </a:txBody>
                  <a:tcPr marL="569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(4.657)</a:t>
                      </a:r>
                    </a:p>
                  </a:txBody>
                  <a:tcPr marL="5690" marR="5690" marT="5690" marB="0" anchor="b">
                    <a:lnL>
                      <a:noFill/>
                    </a:lnL>
                    <a:lnR>
                      <a:noFill/>
                    </a:lnR>
                    <a:lnT>
                      <a:noFill/>
                    </a:lnT>
                    <a:lnB>
                      <a:noFill/>
                    </a:lnB>
                    <a:noFill/>
                  </a:tcPr>
                </a:tc>
                <a:extLst>
                  <a:ext uri="{0D108BD9-81ED-4DB2-BD59-A6C34878D82A}">
                    <a16:rowId xmlns:a16="http://schemas.microsoft.com/office/drawing/2014/main" val="806424727"/>
                  </a:ext>
                </a:extLst>
              </a:tr>
              <a:tr h="208775">
                <a:tc>
                  <a:txBody>
                    <a:bodyPr/>
                    <a:lstStyle/>
                    <a:p>
                      <a:pPr algn="l" fontAlgn="b">
                        <a:buNone/>
                      </a:pPr>
                      <a:r>
                        <a:rPr lang="en-GB" sz="1400" b="0" i="0" u="none" strike="noStrike">
                          <a:solidFill>
                            <a:srgbClr val="000000"/>
                          </a:solidFill>
                          <a:effectLst/>
                          <a:latin typeface="Times New Roman" panose="02020603050405020304" pitchFamily="18" charset="0"/>
                        </a:rPr>
                        <a:t>Relative economic and demographic stability</a:t>
                      </a:r>
                    </a:p>
                  </a:txBody>
                  <a:tcPr marL="3414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40.807***</a:t>
                      </a:r>
                    </a:p>
                  </a:txBody>
                  <a:tcPr marL="569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56.236***</a:t>
                      </a:r>
                    </a:p>
                  </a:txBody>
                  <a:tcPr marL="569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28.252***</a:t>
                      </a:r>
                    </a:p>
                  </a:txBody>
                  <a:tcPr marL="5690" marR="5690" marT="5690" marB="0" anchor="b">
                    <a:lnL>
                      <a:noFill/>
                    </a:lnL>
                    <a:lnR>
                      <a:noFill/>
                    </a:lnR>
                    <a:lnT>
                      <a:noFill/>
                    </a:lnT>
                    <a:lnB>
                      <a:noFill/>
                    </a:lnB>
                    <a:noFill/>
                  </a:tcPr>
                </a:tc>
                <a:extLst>
                  <a:ext uri="{0D108BD9-81ED-4DB2-BD59-A6C34878D82A}">
                    <a16:rowId xmlns:a16="http://schemas.microsoft.com/office/drawing/2014/main" val="2957501973"/>
                  </a:ext>
                </a:extLst>
              </a:tr>
              <a:tr h="208775">
                <a:tc>
                  <a:txBody>
                    <a:bodyPr/>
                    <a:lstStyle/>
                    <a:p>
                      <a:pPr algn="l" fontAlgn="b">
                        <a:buNone/>
                      </a:pPr>
                      <a:endParaRPr lang="en-GB" sz="1400" b="0" i="0" u="none" strike="noStrike">
                        <a:solidFill>
                          <a:srgbClr val="000000"/>
                        </a:solidFill>
                        <a:effectLst/>
                        <a:latin typeface="Times New Roman" panose="02020603050405020304" pitchFamily="18" charset="0"/>
                      </a:endParaRPr>
                    </a:p>
                  </a:txBody>
                  <a:tcPr marL="3414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(2.601)</a:t>
                      </a:r>
                    </a:p>
                  </a:txBody>
                  <a:tcPr marL="569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(3.691)</a:t>
                      </a:r>
                    </a:p>
                  </a:txBody>
                  <a:tcPr marL="569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(2.217)</a:t>
                      </a:r>
                    </a:p>
                  </a:txBody>
                  <a:tcPr marL="5690" marR="5690" marT="5690" marB="0" anchor="b">
                    <a:lnL>
                      <a:noFill/>
                    </a:lnL>
                    <a:lnR>
                      <a:noFill/>
                    </a:lnR>
                    <a:lnT>
                      <a:noFill/>
                    </a:lnT>
                    <a:lnB>
                      <a:noFill/>
                    </a:lnB>
                    <a:noFill/>
                  </a:tcPr>
                </a:tc>
                <a:extLst>
                  <a:ext uri="{0D108BD9-81ED-4DB2-BD59-A6C34878D82A}">
                    <a16:rowId xmlns:a16="http://schemas.microsoft.com/office/drawing/2014/main" val="794837129"/>
                  </a:ext>
                </a:extLst>
              </a:tr>
              <a:tr h="208775">
                <a:tc>
                  <a:txBody>
                    <a:bodyPr/>
                    <a:lstStyle/>
                    <a:p>
                      <a:pPr algn="l" fontAlgn="b">
                        <a:buNone/>
                      </a:pPr>
                      <a:r>
                        <a:rPr lang="en-GB" sz="1400" b="0" i="0" u="none" strike="noStrike">
                          <a:solidFill>
                            <a:srgbClr val="000000"/>
                          </a:solidFill>
                          <a:effectLst/>
                          <a:latin typeface="Times New Roman" panose="02020603050405020304" pitchFamily="18" charset="0"/>
                        </a:rPr>
                        <a:t>Economic decline and deindustrialisation</a:t>
                      </a:r>
                    </a:p>
                  </a:txBody>
                  <a:tcPr marL="3414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53.508***</a:t>
                      </a:r>
                    </a:p>
                  </a:txBody>
                  <a:tcPr marL="569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77.521***</a:t>
                      </a:r>
                    </a:p>
                  </a:txBody>
                  <a:tcPr marL="569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38.844***</a:t>
                      </a:r>
                    </a:p>
                  </a:txBody>
                  <a:tcPr marL="5690" marR="5690" marT="5690" marB="0" anchor="b">
                    <a:lnL>
                      <a:noFill/>
                    </a:lnL>
                    <a:lnR>
                      <a:noFill/>
                    </a:lnR>
                    <a:lnT>
                      <a:noFill/>
                    </a:lnT>
                    <a:lnB>
                      <a:noFill/>
                    </a:lnB>
                    <a:noFill/>
                  </a:tcPr>
                </a:tc>
                <a:extLst>
                  <a:ext uri="{0D108BD9-81ED-4DB2-BD59-A6C34878D82A}">
                    <a16:rowId xmlns:a16="http://schemas.microsoft.com/office/drawing/2014/main" val="3536499018"/>
                  </a:ext>
                </a:extLst>
              </a:tr>
              <a:tr h="208775">
                <a:tc>
                  <a:txBody>
                    <a:bodyPr/>
                    <a:lstStyle/>
                    <a:p>
                      <a:pPr algn="l" fontAlgn="b">
                        <a:buNone/>
                      </a:pPr>
                      <a:endParaRPr lang="en-GB" sz="1400" b="0" i="0" u="none" strike="noStrike">
                        <a:solidFill>
                          <a:srgbClr val="000000"/>
                        </a:solidFill>
                        <a:effectLst/>
                        <a:latin typeface="Times New Roman" panose="02020603050405020304" pitchFamily="18" charset="0"/>
                      </a:endParaRPr>
                    </a:p>
                  </a:txBody>
                  <a:tcPr marL="3414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(3.348)</a:t>
                      </a:r>
                    </a:p>
                  </a:txBody>
                  <a:tcPr marL="569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(4.718)</a:t>
                      </a:r>
                    </a:p>
                  </a:txBody>
                  <a:tcPr marL="569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(2.827)</a:t>
                      </a:r>
                    </a:p>
                  </a:txBody>
                  <a:tcPr marL="5690" marR="5690" marT="5690" marB="0" anchor="b">
                    <a:lnL>
                      <a:noFill/>
                    </a:lnL>
                    <a:lnR>
                      <a:noFill/>
                    </a:lnR>
                    <a:lnT>
                      <a:noFill/>
                    </a:lnT>
                    <a:lnB>
                      <a:noFill/>
                    </a:lnB>
                    <a:noFill/>
                  </a:tcPr>
                </a:tc>
                <a:extLst>
                  <a:ext uri="{0D108BD9-81ED-4DB2-BD59-A6C34878D82A}">
                    <a16:rowId xmlns:a16="http://schemas.microsoft.com/office/drawing/2014/main" val="4132641927"/>
                  </a:ext>
                </a:extLst>
              </a:tr>
              <a:tr h="208775">
                <a:tc>
                  <a:txBody>
                    <a:bodyPr/>
                    <a:lstStyle/>
                    <a:p>
                      <a:pPr algn="l" fontAlgn="b">
                        <a:buNone/>
                      </a:pPr>
                      <a:r>
                        <a:rPr lang="en-GB" sz="1400" b="0" i="0" u="none" strike="noStrike">
                          <a:solidFill>
                            <a:srgbClr val="000000"/>
                          </a:solidFill>
                          <a:effectLst/>
                          <a:latin typeface="Times New Roman" panose="02020603050405020304" pitchFamily="18" charset="0"/>
                        </a:rPr>
                        <a:t>Demographic decline and ageing</a:t>
                      </a:r>
                    </a:p>
                  </a:txBody>
                  <a:tcPr marL="3414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96.066***</a:t>
                      </a:r>
                    </a:p>
                  </a:txBody>
                  <a:tcPr marL="569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143.928***</a:t>
                      </a:r>
                    </a:p>
                  </a:txBody>
                  <a:tcPr marL="569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59.754***</a:t>
                      </a:r>
                    </a:p>
                  </a:txBody>
                  <a:tcPr marL="5690" marR="5690" marT="5690" marB="0" anchor="b">
                    <a:lnL>
                      <a:noFill/>
                    </a:lnL>
                    <a:lnR>
                      <a:noFill/>
                    </a:lnR>
                    <a:lnT>
                      <a:noFill/>
                    </a:lnT>
                    <a:lnB>
                      <a:noFill/>
                    </a:lnB>
                    <a:noFill/>
                  </a:tcPr>
                </a:tc>
                <a:extLst>
                  <a:ext uri="{0D108BD9-81ED-4DB2-BD59-A6C34878D82A}">
                    <a16:rowId xmlns:a16="http://schemas.microsoft.com/office/drawing/2014/main" val="3700212697"/>
                  </a:ext>
                </a:extLst>
              </a:tr>
              <a:tr h="208775">
                <a:tc>
                  <a:txBody>
                    <a:bodyPr/>
                    <a:lstStyle/>
                    <a:p>
                      <a:pPr algn="l" fontAlgn="b">
                        <a:buNone/>
                      </a:pPr>
                      <a:endParaRPr lang="en-GB" sz="1400" b="0" i="0" u="none" strike="noStrike">
                        <a:solidFill>
                          <a:srgbClr val="000000"/>
                        </a:solidFill>
                        <a:effectLst/>
                        <a:latin typeface="Times New Roman" panose="02020603050405020304" pitchFamily="18" charset="0"/>
                      </a:endParaRPr>
                    </a:p>
                  </a:txBody>
                  <a:tcPr marL="3414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(2.860)</a:t>
                      </a:r>
                    </a:p>
                  </a:txBody>
                  <a:tcPr marL="569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(4.192)</a:t>
                      </a:r>
                    </a:p>
                  </a:txBody>
                  <a:tcPr marL="569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(2.472)</a:t>
                      </a:r>
                    </a:p>
                  </a:txBody>
                  <a:tcPr marL="5690" marR="5690" marT="5690" marB="0" anchor="b">
                    <a:lnL>
                      <a:noFill/>
                    </a:lnL>
                    <a:lnR>
                      <a:noFill/>
                    </a:lnR>
                    <a:lnT>
                      <a:noFill/>
                    </a:lnT>
                    <a:lnB>
                      <a:noFill/>
                    </a:lnB>
                    <a:noFill/>
                  </a:tcPr>
                </a:tc>
                <a:extLst>
                  <a:ext uri="{0D108BD9-81ED-4DB2-BD59-A6C34878D82A}">
                    <a16:rowId xmlns:a16="http://schemas.microsoft.com/office/drawing/2014/main" val="3953564652"/>
                  </a:ext>
                </a:extLst>
              </a:tr>
              <a:tr h="208775">
                <a:tc>
                  <a:txBody>
                    <a:bodyPr/>
                    <a:lstStyle/>
                    <a:p>
                      <a:pPr algn="l" fontAlgn="b">
                        <a:buNone/>
                      </a:pPr>
                      <a:r>
                        <a:rPr lang="en-GB" sz="1400" b="0" i="0" u="none" strike="noStrike">
                          <a:solidFill>
                            <a:srgbClr val="000000"/>
                          </a:solidFill>
                          <a:effectLst/>
                          <a:latin typeface="Times New Roman" panose="02020603050405020304" pitchFamily="18" charset="0"/>
                        </a:rPr>
                        <a:t>Disconnected high poverty</a:t>
                      </a:r>
                    </a:p>
                  </a:txBody>
                  <a:tcPr marL="3414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65.716***</a:t>
                      </a:r>
                    </a:p>
                  </a:txBody>
                  <a:tcPr marL="569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94.786***</a:t>
                      </a:r>
                    </a:p>
                  </a:txBody>
                  <a:tcPr marL="569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40.099***</a:t>
                      </a:r>
                    </a:p>
                  </a:txBody>
                  <a:tcPr marL="5690" marR="5690" marT="5690" marB="0" anchor="b">
                    <a:lnL>
                      <a:noFill/>
                    </a:lnL>
                    <a:lnR>
                      <a:noFill/>
                    </a:lnR>
                    <a:lnT>
                      <a:noFill/>
                    </a:lnT>
                    <a:lnB>
                      <a:noFill/>
                    </a:lnB>
                    <a:noFill/>
                  </a:tcPr>
                </a:tc>
                <a:extLst>
                  <a:ext uri="{0D108BD9-81ED-4DB2-BD59-A6C34878D82A}">
                    <a16:rowId xmlns:a16="http://schemas.microsoft.com/office/drawing/2014/main" val="4032618008"/>
                  </a:ext>
                </a:extLst>
              </a:tr>
              <a:tr h="208775">
                <a:tc>
                  <a:txBody>
                    <a:bodyPr/>
                    <a:lstStyle/>
                    <a:p>
                      <a:pPr algn="l" fontAlgn="b">
                        <a:buNone/>
                      </a:pPr>
                      <a:endParaRPr lang="en-GB" sz="1400" b="0" i="0" u="none" strike="noStrike">
                        <a:solidFill>
                          <a:srgbClr val="000000"/>
                        </a:solidFill>
                        <a:effectLst/>
                        <a:latin typeface="Times New Roman" panose="02020603050405020304" pitchFamily="18" charset="0"/>
                      </a:endParaRPr>
                    </a:p>
                  </a:txBody>
                  <a:tcPr marL="569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(4.551)</a:t>
                      </a:r>
                    </a:p>
                  </a:txBody>
                  <a:tcPr marL="569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(6.117)</a:t>
                      </a:r>
                    </a:p>
                  </a:txBody>
                  <a:tcPr marL="569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(4.104)</a:t>
                      </a:r>
                    </a:p>
                  </a:txBody>
                  <a:tcPr marL="5690" marR="5690" marT="5690" marB="0" anchor="b">
                    <a:lnL>
                      <a:noFill/>
                    </a:lnL>
                    <a:lnR>
                      <a:noFill/>
                    </a:lnR>
                    <a:lnT>
                      <a:noFill/>
                    </a:lnT>
                    <a:lnB>
                      <a:noFill/>
                    </a:lnB>
                    <a:noFill/>
                  </a:tcPr>
                </a:tc>
                <a:extLst>
                  <a:ext uri="{0D108BD9-81ED-4DB2-BD59-A6C34878D82A}">
                    <a16:rowId xmlns:a16="http://schemas.microsoft.com/office/drawing/2014/main" val="1688303087"/>
                  </a:ext>
                </a:extLst>
              </a:tr>
              <a:tr h="208775">
                <a:tc>
                  <a:txBody>
                    <a:bodyPr/>
                    <a:lstStyle/>
                    <a:p>
                      <a:pPr algn="l" fontAlgn="b">
                        <a:buNone/>
                      </a:pPr>
                      <a:r>
                        <a:rPr lang="en-GB" sz="1400" b="0" i="0" u="none" strike="noStrike">
                          <a:solidFill>
                            <a:srgbClr val="000000"/>
                          </a:solidFill>
                          <a:effectLst/>
                          <a:latin typeface="Times New Roman" panose="02020603050405020304" pitchFamily="18" charset="0"/>
                        </a:rPr>
                        <a:t>Education attainment</a:t>
                      </a:r>
                    </a:p>
                  </a:txBody>
                  <a:tcPr marL="569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-3.523***</a:t>
                      </a:r>
                    </a:p>
                  </a:txBody>
                  <a:tcPr marL="569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-2.749***</a:t>
                      </a:r>
                    </a:p>
                  </a:txBody>
                  <a:tcPr marL="569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-3.983***</a:t>
                      </a:r>
                    </a:p>
                  </a:txBody>
                  <a:tcPr marL="5690" marR="5690" marT="5690" marB="0" anchor="b">
                    <a:lnL>
                      <a:noFill/>
                    </a:lnL>
                    <a:lnR>
                      <a:noFill/>
                    </a:lnR>
                    <a:lnT>
                      <a:noFill/>
                    </a:lnT>
                    <a:lnB>
                      <a:noFill/>
                    </a:lnB>
                    <a:noFill/>
                  </a:tcPr>
                </a:tc>
                <a:extLst>
                  <a:ext uri="{0D108BD9-81ED-4DB2-BD59-A6C34878D82A}">
                    <a16:rowId xmlns:a16="http://schemas.microsoft.com/office/drawing/2014/main" val="965697795"/>
                  </a:ext>
                </a:extLst>
              </a:tr>
              <a:tr h="208775">
                <a:tc>
                  <a:txBody>
                    <a:bodyPr/>
                    <a:lstStyle/>
                    <a:p>
                      <a:pPr algn="l" fontAlgn="b">
                        <a:buNone/>
                      </a:pPr>
                      <a:endParaRPr lang="en-GB" sz="1400" b="0" i="0" u="none" strike="noStrike">
                        <a:solidFill>
                          <a:srgbClr val="000000"/>
                        </a:solidFill>
                        <a:effectLst/>
                        <a:latin typeface="Times New Roman" panose="02020603050405020304" pitchFamily="18" charset="0"/>
                      </a:endParaRPr>
                    </a:p>
                  </a:txBody>
                  <a:tcPr marL="569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(0.259)</a:t>
                      </a:r>
                    </a:p>
                  </a:txBody>
                  <a:tcPr marL="569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(0.348)</a:t>
                      </a:r>
                    </a:p>
                  </a:txBody>
                  <a:tcPr marL="569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(0.230)</a:t>
                      </a:r>
                    </a:p>
                  </a:txBody>
                  <a:tcPr marL="5690" marR="5690" marT="5690" marB="0" anchor="b">
                    <a:lnL>
                      <a:noFill/>
                    </a:lnL>
                    <a:lnR>
                      <a:noFill/>
                    </a:lnR>
                    <a:lnT>
                      <a:noFill/>
                    </a:lnT>
                    <a:lnB>
                      <a:noFill/>
                    </a:lnB>
                    <a:noFill/>
                  </a:tcPr>
                </a:tc>
                <a:extLst>
                  <a:ext uri="{0D108BD9-81ED-4DB2-BD59-A6C34878D82A}">
                    <a16:rowId xmlns:a16="http://schemas.microsoft.com/office/drawing/2014/main" val="1498190704"/>
                  </a:ext>
                </a:extLst>
              </a:tr>
              <a:tr h="208775">
                <a:tc>
                  <a:txBody>
                    <a:bodyPr/>
                    <a:lstStyle/>
                    <a:p>
                      <a:pPr algn="l" fontAlgn="b">
                        <a:buNone/>
                      </a:pPr>
                      <a:r>
                        <a:rPr lang="en-GB" sz="1400" b="0" i="0" u="none" strike="noStrike">
                          <a:solidFill>
                            <a:srgbClr val="000000"/>
                          </a:solidFill>
                          <a:effectLst/>
                          <a:latin typeface="Times New Roman" panose="02020603050405020304" pitchFamily="18" charset="0"/>
                        </a:rPr>
                        <a:t>Crime rate</a:t>
                      </a:r>
                    </a:p>
                  </a:txBody>
                  <a:tcPr marL="569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0.039***</a:t>
                      </a:r>
                    </a:p>
                  </a:txBody>
                  <a:tcPr marL="569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0.065***</a:t>
                      </a:r>
                    </a:p>
                  </a:txBody>
                  <a:tcPr marL="569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0.028***</a:t>
                      </a:r>
                    </a:p>
                  </a:txBody>
                  <a:tcPr marL="5690" marR="5690" marT="5690" marB="0" anchor="b">
                    <a:lnL>
                      <a:noFill/>
                    </a:lnL>
                    <a:lnR>
                      <a:noFill/>
                    </a:lnR>
                    <a:lnT>
                      <a:noFill/>
                    </a:lnT>
                    <a:lnB>
                      <a:noFill/>
                    </a:lnB>
                    <a:noFill/>
                  </a:tcPr>
                </a:tc>
                <a:extLst>
                  <a:ext uri="{0D108BD9-81ED-4DB2-BD59-A6C34878D82A}">
                    <a16:rowId xmlns:a16="http://schemas.microsoft.com/office/drawing/2014/main" val="4294479663"/>
                  </a:ext>
                </a:extLst>
              </a:tr>
              <a:tr h="208775">
                <a:tc>
                  <a:txBody>
                    <a:bodyPr/>
                    <a:lstStyle/>
                    <a:p>
                      <a:pPr algn="l" fontAlgn="b">
                        <a:buNone/>
                      </a:pPr>
                      <a:endParaRPr lang="en-GB" sz="1400" b="0" i="0" u="none" strike="noStrike">
                        <a:solidFill>
                          <a:srgbClr val="000000"/>
                        </a:solidFill>
                        <a:effectLst/>
                        <a:latin typeface="Times New Roman" panose="02020603050405020304" pitchFamily="18" charset="0"/>
                      </a:endParaRPr>
                    </a:p>
                  </a:txBody>
                  <a:tcPr marL="569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(0.007)</a:t>
                      </a:r>
                    </a:p>
                  </a:txBody>
                  <a:tcPr marL="569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(0.010)</a:t>
                      </a:r>
                    </a:p>
                  </a:txBody>
                  <a:tcPr marL="569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(0.006)</a:t>
                      </a:r>
                    </a:p>
                  </a:txBody>
                  <a:tcPr marL="5690" marR="5690" marT="5690" marB="0" anchor="b">
                    <a:lnL>
                      <a:noFill/>
                    </a:lnL>
                    <a:lnR>
                      <a:noFill/>
                    </a:lnR>
                    <a:lnT>
                      <a:noFill/>
                    </a:lnT>
                    <a:lnB>
                      <a:noFill/>
                    </a:lnB>
                    <a:noFill/>
                  </a:tcPr>
                </a:tc>
                <a:extLst>
                  <a:ext uri="{0D108BD9-81ED-4DB2-BD59-A6C34878D82A}">
                    <a16:rowId xmlns:a16="http://schemas.microsoft.com/office/drawing/2014/main" val="2497867988"/>
                  </a:ext>
                </a:extLst>
              </a:tr>
              <a:tr h="208775">
                <a:tc>
                  <a:txBody>
                    <a:bodyPr/>
                    <a:lstStyle/>
                    <a:p>
                      <a:pPr algn="l" fontAlgn="b">
                        <a:buNone/>
                      </a:pPr>
                      <a:r>
                        <a:rPr lang="en-GB" sz="1400" b="0" i="0" u="none" strike="noStrike">
                          <a:solidFill>
                            <a:srgbClr val="000000"/>
                          </a:solidFill>
                          <a:effectLst/>
                          <a:latin typeface="Times New Roman" panose="02020603050405020304" pitchFamily="18" charset="0"/>
                        </a:rPr>
                        <a:t>Cooling degree day index</a:t>
                      </a:r>
                    </a:p>
                  </a:txBody>
                  <a:tcPr marL="569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0.190***</a:t>
                      </a:r>
                    </a:p>
                  </a:txBody>
                  <a:tcPr marL="569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0.191***</a:t>
                      </a:r>
                    </a:p>
                  </a:txBody>
                  <a:tcPr marL="569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0.180***</a:t>
                      </a:r>
                    </a:p>
                  </a:txBody>
                  <a:tcPr marL="5690" marR="5690" marT="5690" marB="0" anchor="b">
                    <a:lnL>
                      <a:noFill/>
                    </a:lnL>
                    <a:lnR>
                      <a:noFill/>
                    </a:lnR>
                    <a:lnT>
                      <a:noFill/>
                    </a:lnT>
                    <a:lnB>
                      <a:noFill/>
                    </a:lnB>
                    <a:noFill/>
                  </a:tcPr>
                </a:tc>
                <a:extLst>
                  <a:ext uri="{0D108BD9-81ED-4DB2-BD59-A6C34878D82A}">
                    <a16:rowId xmlns:a16="http://schemas.microsoft.com/office/drawing/2014/main" val="2713470560"/>
                  </a:ext>
                </a:extLst>
              </a:tr>
              <a:tr h="208775">
                <a:tc>
                  <a:txBody>
                    <a:bodyPr/>
                    <a:lstStyle/>
                    <a:p>
                      <a:pPr algn="l" fontAlgn="b">
                        <a:buNone/>
                      </a:pPr>
                      <a:endParaRPr lang="en-GB" sz="1400" b="0" i="0" u="none" strike="noStrike">
                        <a:solidFill>
                          <a:srgbClr val="000000"/>
                        </a:solidFill>
                        <a:effectLst/>
                        <a:latin typeface="Times New Roman" panose="02020603050405020304" pitchFamily="18" charset="0"/>
                      </a:endParaRPr>
                    </a:p>
                  </a:txBody>
                  <a:tcPr marL="569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(0.014)</a:t>
                      </a:r>
                    </a:p>
                  </a:txBody>
                  <a:tcPr marL="569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(0.018)</a:t>
                      </a:r>
                    </a:p>
                  </a:txBody>
                  <a:tcPr marL="569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(0.013)</a:t>
                      </a:r>
                    </a:p>
                  </a:txBody>
                  <a:tcPr marL="5690" marR="5690" marT="5690" marB="0" anchor="b">
                    <a:lnL>
                      <a:noFill/>
                    </a:lnL>
                    <a:lnR>
                      <a:noFill/>
                    </a:lnR>
                    <a:lnT>
                      <a:noFill/>
                    </a:lnT>
                    <a:lnB>
                      <a:noFill/>
                    </a:lnB>
                    <a:noFill/>
                  </a:tcPr>
                </a:tc>
                <a:extLst>
                  <a:ext uri="{0D108BD9-81ED-4DB2-BD59-A6C34878D82A}">
                    <a16:rowId xmlns:a16="http://schemas.microsoft.com/office/drawing/2014/main" val="2472785791"/>
                  </a:ext>
                </a:extLst>
              </a:tr>
              <a:tr h="208775">
                <a:tc>
                  <a:txBody>
                    <a:bodyPr/>
                    <a:lstStyle/>
                    <a:p>
                      <a:pPr algn="l" fontAlgn="b">
                        <a:buNone/>
                      </a:pPr>
                      <a:r>
                        <a:rPr lang="en-GB" sz="1400" b="0" i="0" u="none" strike="noStrike">
                          <a:solidFill>
                            <a:srgbClr val="000000"/>
                          </a:solidFill>
                          <a:effectLst/>
                          <a:latin typeface="Times New Roman" panose="02020603050405020304" pitchFamily="18" charset="0"/>
                        </a:rPr>
                        <a:t>Heating degree day index</a:t>
                      </a:r>
                    </a:p>
                  </a:txBody>
                  <a:tcPr marL="569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0.021***</a:t>
                      </a:r>
                    </a:p>
                  </a:txBody>
                  <a:tcPr marL="569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0.026***</a:t>
                      </a:r>
                    </a:p>
                  </a:txBody>
                  <a:tcPr marL="569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0.018***</a:t>
                      </a:r>
                    </a:p>
                  </a:txBody>
                  <a:tcPr marL="5690" marR="5690" marT="5690" marB="0" anchor="b">
                    <a:lnL>
                      <a:noFill/>
                    </a:lnL>
                    <a:lnR>
                      <a:noFill/>
                    </a:lnR>
                    <a:lnT>
                      <a:noFill/>
                    </a:lnT>
                    <a:lnB>
                      <a:noFill/>
                    </a:lnB>
                    <a:noFill/>
                  </a:tcPr>
                </a:tc>
                <a:extLst>
                  <a:ext uri="{0D108BD9-81ED-4DB2-BD59-A6C34878D82A}">
                    <a16:rowId xmlns:a16="http://schemas.microsoft.com/office/drawing/2014/main" val="136759557"/>
                  </a:ext>
                </a:extLst>
              </a:tr>
              <a:tr h="208775">
                <a:tc>
                  <a:txBody>
                    <a:bodyPr/>
                    <a:lstStyle/>
                    <a:p>
                      <a:pPr algn="l" fontAlgn="b">
                        <a:buNone/>
                      </a:pPr>
                      <a:endParaRPr lang="en-GB" sz="1400" b="0" i="0" u="none" strike="noStrike">
                        <a:solidFill>
                          <a:srgbClr val="000000"/>
                        </a:solidFill>
                        <a:effectLst/>
                        <a:latin typeface="Times New Roman" panose="02020603050405020304" pitchFamily="18" charset="0"/>
                      </a:endParaRPr>
                    </a:p>
                  </a:txBody>
                  <a:tcPr marL="569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(0.003)</a:t>
                      </a:r>
                    </a:p>
                  </a:txBody>
                  <a:tcPr marL="569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(0.003)</a:t>
                      </a:r>
                    </a:p>
                  </a:txBody>
                  <a:tcPr marL="569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(0.002)</a:t>
                      </a:r>
                    </a:p>
                  </a:txBody>
                  <a:tcPr marL="5690" marR="5690" marT="5690" marB="0" anchor="b">
                    <a:lnL>
                      <a:noFill/>
                    </a:lnL>
                    <a:lnR>
                      <a:noFill/>
                    </a:lnR>
                    <a:lnT>
                      <a:noFill/>
                    </a:lnT>
                    <a:lnB>
                      <a:noFill/>
                    </a:lnB>
                    <a:noFill/>
                  </a:tcPr>
                </a:tc>
                <a:extLst>
                  <a:ext uri="{0D108BD9-81ED-4DB2-BD59-A6C34878D82A}">
                    <a16:rowId xmlns:a16="http://schemas.microsoft.com/office/drawing/2014/main" val="2934475296"/>
                  </a:ext>
                </a:extLst>
              </a:tr>
              <a:tr h="208775">
                <a:tc>
                  <a:txBody>
                    <a:bodyPr/>
                    <a:lstStyle/>
                    <a:p>
                      <a:pPr algn="l" fontAlgn="b">
                        <a:buNone/>
                      </a:pPr>
                      <a:r>
                        <a:rPr lang="en-GB" sz="1400" b="0" i="0" u="none" strike="noStrike">
                          <a:solidFill>
                            <a:srgbClr val="000000"/>
                          </a:solidFill>
                          <a:effectLst/>
                          <a:latin typeface="Times New Roman" panose="02020603050405020304" pitchFamily="18" charset="0"/>
                        </a:rPr>
                        <a:t>Number of physicians per 100,000 people</a:t>
                      </a:r>
                    </a:p>
                  </a:txBody>
                  <a:tcPr marL="569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-0.008</a:t>
                      </a:r>
                    </a:p>
                  </a:txBody>
                  <a:tcPr marL="569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-0.043</a:t>
                      </a:r>
                    </a:p>
                  </a:txBody>
                  <a:tcPr marL="569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0.030</a:t>
                      </a:r>
                    </a:p>
                  </a:txBody>
                  <a:tcPr marL="5690" marR="5690" marT="5690" marB="0" anchor="b">
                    <a:lnL>
                      <a:noFill/>
                    </a:lnL>
                    <a:lnR>
                      <a:noFill/>
                    </a:lnR>
                    <a:lnT>
                      <a:noFill/>
                    </a:lnT>
                    <a:lnB>
                      <a:noFill/>
                    </a:lnB>
                    <a:noFill/>
                  </a:tcPr>
                </a:tc>
                <a:extLst>
                  <a:ext uri="{0D108BD9-81ED-4DB2-BD59-A6C34878D82A}">
                    <a16:rowId xmlns:a16="http://schemas.microsoft.com/office/drawing/2014/main" val="3835297128"/>
                  </a:ext>
                </a:extLst>
              </a:tr>
              <a:tr h="208775">
                <a:tc>
                  <a:txBody>
                    <a:bodyPr/>
                    <a:lstStyle/>
                    <a:p>
                      <a:pPr algn="l" fontAlgn="b">
                        <a:buNone/>
                      </a:pPr>
                      <a:endParaRPr lang="en-GB" sz="1400" b="0" i="0" u="none" strike="noStrike">
                        <a:solidFill>
                          <a:srgbClr val="000000"/>
                        </a:solidFill>
                        <a:effectLst/>
                        <a:latin typeface="Times New Roman" panose="02020603050405020304" pitchFamily="18" charset="0"/>
                      </a:endParaRPr>
                    </a:p>
                  </a:txBody>
                  <a:tcPr marL="569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(0.027)</a:t>
                      </a:r>
                    </a:p>
                  </a:txBody>
                  <a:tcPr marL="569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(0.035)</a:t>
                      </a:r>
                    </a:p>
                  </a:txBody>
                  <a:tcPr marL="569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(0.024)</a:t>
                      </a:r>
                    </a:p>
                  </a:txBody>
                  <a:tcPr marL="5690" marR="5690" marT="5690" marB="0" anchor="b">
                    <a:lnL>
                      <a:noFill/>
                    </a:lnL>
                    <a:lnR>
                      <a:noFill/>
                    </a:lnR>
                    <a:lnT>
                      <a:noFill/>
                    </a:lnT>
                    <a:lnB>
                      <a:noFill/>
                    </a:lnB>
                    <a:noFill/>
                  </a:tcPr>
                </a:tc>
                <a:extLst>
                  <a:ext uri="{0D108BD9-81ED-4DB2-BD59-A6C34878D82A}">
                    <a16:rowId xmlns:a16="http://schemas.microsoft.com/office/drawing/2014/main" val="2864956539"/>
                  </a:ext>
                </a:extLst>
              </a:tr>
              <a:tr h="208775">
                <a:tc>
                  <a:txBody>
                    <a:bodyPr/>
                    <a:lstStyle/>
                    <a:p>
                      <a:pPr algn="l" fontAlgn="b">
                        <a:buNone/>
                      </a:pPr>
                      <a:r>
                        <a:rPr lang="en-GB" sz="1400" b="0" i="0" u="none" strike="noStrike">
                          <a:solidFill>
                            <a:srgbClr val="000000"/>
                          </a:solidFill>
                          <a:effectLst/>
                          <a:latin typeface="Times New Roman" panose="02020603050405020304" pitchFamily="18" charset="0"/>
                        </a:rPr>
                        <a:t>Number of hospital beds per 100,000 people</a:t>
                      </a:r>
                    </a:p>
                  </a:txBody>
                  <a:tcPr marL="569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0.012**</a:t>
                      </a:r>
                    </a:p>
                  </a:txBody>
                  <a:tcPr marL="569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0.030***</a:t>
                      </a:r>
                    </a:p>
                  </a:txBody>
                  <a:tcPr marL="569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0.002</a:t>
                      </a:r>
                    </a:p>
                  </a:txBody>
                  <a:tcPr marL="5690" marR="5690" marT="5690" marB="0" anchor="b">
                    <a:lnL>
                      <a:noFill/>
                    </a:lnL>
                    <a:lnR>
                      <a:noFill/>
                    </a:lnR>
                    <a:lnT>
                      <a:noFill/>
                    </a:lnT>
                    <a:lnB>
                      <a:noFill/>
                    </a:lnB>
                    <a:noFill/>
                  </a:tcPr>
                </a:tc>
                <a:extLst>
                  <a:ext uri="{0D108BD9-81ED-4DB2-BD59-A6C34878D82A}">
                    <a16:rowId xmlns:a16="http://schemas.microsoft.com/office/drawing/2014/main" val="2760956230"/>
                  </a:ext>
                </a:extLst>
              </a:tr>
              <a:tr h="208775">
                <a:tc>
                  <a:txBody>
                    <a:bodyPr/>
                    <a:lstStyle/>
                    <a:p>
                      <a:pPr algn="l" fontAlgn="b">
                        <a:buNone/>
                      </a:pPr>
                      <a:endParaRPr lang="en-GB" sz="1400" b="0" i="0" u="none" strike="noStrike">
                        <a:solidFill>
                          <a:srgbClr val="000000"/>
                        </a:solidFill>
                        <a:effectLst/>
                        <a:latin typeface="Times New Roman" panose="02020603050405020304" pitchFamily="18" charset="0"/>
                      </a:endParaRPr>
                    </a:p>
                  </a:txBody>
                  <a:tcPr marL="569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(0.005)</a:t>
                      </a:r>
                    </a:p>
                  </a:txBody>
                  <a:tcPr marL="569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(0.007)</a:t>
                      </a:r>
                    </a:p>
                  </a:txBody>
                  <a:tcPr marL="569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(0.004)</a:t>
                      </a:r>
                    </a:p>
                  </a:txBody>
                  <a:tcPr marL="5690" marR="5690" marT="5690" marB="0" anchor="b">
                    <a:lnL>
                      <a:noFill/>
                    </a:lnL>
                    <a:lnR>
                      <a:noFill/>
                    </a:lnR>
                    <a:lnT>
                      <a:noFill/>
                    </a:lnT>
                    <a:lnB>
                      <a:noFill/>
                    </a:lnB>
                    <a:noFill/>
                  </a:tcPr>
                </a:tc>
                <a:extLst>
                  <a:ext uri="{0D108BD9-81ED-4DB2-BD59-A6C34878D82A}">
                    <a16:rowId xmlns:a16="http://schemas.microsoft.com/office/drawing/2014/main" val="904508725"/>
                  </a:ext>
                </a:extLst>
              </a:tr>
              <a:tr h="208775">
                <a:tc>
                  <a:txBody>
                    <a:bodyPr/>
                    <a:lstStyle/>
                    <a:p>
                      <a:pPr algn="l" fontAlgn="b">
                        <a:buNone/>
                      </a:pPr>
                      <a:r>
                        <a:rPr lang="en-GB" sz="1400" b="0" i="0" u="none" strike="noStrike">
                          <a:solidFill>
                            <a:srgbClr val="000000"/>
                          </a:solidFill>
                          <a:effectLst/>
                          <a:latin typeface="Times New Roman" panose="02020603050405020304" pitchFamily="18" charset="0"/>
                        </a:rPr>
                        <a:t>PM2.5</a:t>
                      </a:r>
                    </a:p>
                  </a:txBody>
                  <a:tcPr marL="569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2.503***</a:t>
                      </a:r>
                    </a:p>
                  </a:txBody>
                  <a:tcPr marL="569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4.034***</a:t>
                      </a:r>
                    </a:p>
                  </a:txBody>
                  <a:tcPr marL="569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1.800***</a:t>
                      </a:r>
                    </a:p>
                  </a:txBody>
                  <a:tcPr marL="5690" marR="5690" marT="5690" marB="0" anchor="b">
                    <a:lnL>
                      <a:noFill/>
                    </a:lnL>
                    <a:lnR>
                      <a:noFill/>
                    </a:lnR>
                    <a:lnT>
                      <a:noFill/>
                    </a:lnT>
                    <a:lnB>
                      <a:noFill/>
                    </a:lnB>
                    <a:noFill/>
                  </a:tcPr>
                </a:tc>
                <a:extLst>
                  <a:ext uri="{0D108BD9-81ED-4DB2-BD59-A6C34878D82A}">
                    <a16:rowId xmlns:a16="http://schemas.microsoft.com/office/drawing/2014/main" val="2821813881"/>
                  </a:ext>
                </a:extLst>
              </a:tr>
              <a:tr h="208775">
                <a:tc>
                  <a:txBody>
                    <a:bodyPr/>
                    <a:lstStyle/>
                    <a:p>
                      <a:pPr algn="l" fontAlgn="b">
                        <a:buNone/>
                      </a:pPr>
                      <a:endParaRPr lang="en-GB" sz="1400" b="0" i="0" u="none" strike="noStrike">
                        <a:solidFill>
                          <a:srgbClr val="000000"/>
                        </a:solidFill>
                        <a:effectLst/>
                        <a:latin typeface="Times New Roman" panose="02020603050405020304" pitchFamily="18" charset="0"/>
                      </a:endParaRPr>
                    </a:p>
                  </a:txBody>
                  <a:tcPr marL="569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(0.599)</a:t>
                      </a:r>
                    </a:p>
                  </a:txBody>
                  <a:tcPr marL="569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(0.881)</a:t>
                      </a:r>
                    </a:p>
                  </a:txBody>
                  <a:tcPr marL="5690" marR="5690" marT="569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(0.473)</a:t>
                      </a:r>
                    </a:p>
                  </a:txBody>
                  <a:tcPr marL="5690" marR="5690" marT="5690" marB="0" anchor="b">
                    <a:lnL>
                      <a:noFill/>
                    </a:lnL>
                    <a:lnR>
                      <a:noFill/>
                    </a:lnR>
                    <a:lnT>
                      <a:noFill/>
                    </a:lnT>
                    <a:lnB>
                      <a:noFill/>
                    </a:lnB>
                    <a:noFill/>
                  </a:tcPr>
                </a:tc>
                <a:extLst>
                  <a:ext uri="{0D108BD9-81ED-4DB2-BD59-A6C34878D82A}">
                    <a16:rowId xmlns:a16="http://schemas.microsoft.com/office/drawing/2014/main" val="1449583385"/>
                  </a:ext>
                </a:extLst>
              </a:tr>
              <a:tr h="208775">
                <a:tc>
                  <a:txBody>
                    <a:bodyPr/>
                    <a:lstStyle/>
                    <a:p>
                      <a:pPr algn="l" fontAlgn="b">
                        <a:buNone/>
                      </a:pPr>
                      <a:r>
                        <a:rPr lang="en-GB" sz="1400" b="0" i="0" u="none" strike="noStrike">
                          <a:solidFill>
                            <a:srgbClr val="000000"/>
                          </a:solidFill>
                          <a:effectLst/>
                          <a:latin typeface="Times New Roman" panose="02020603050405020304" pitchFamily="18" charset="0"/>
                        </a:rPr>
                        <a:t>N</a:t>
                      </a:r>
                    </a:p>
                  </a:txBody>
                  <a:tcPr marL="5690" marR="5690" marT="569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5919</a:t>
                      </a:r>
                    </a:p>
                  </a:txBody>
                  <a:tcPr marL="5690" marR="5690" marT="569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buNone/>
                      </a:pPr>
                      <a:r>
                        <a:rPr lang="en-GB" sz="1400" b="0" i="0" u="none" strike="noStrike">
                          <a:solidFill>
                            <a:srgbClr val="000000"/>
                          </a:solidFill>
                          <a:effectLst/>
                          <a:latin typeface="Times New Roman" panose="02020603050405020304" pitchFamily="18" charset="0"/>
                        </a:rPr>
                        <a:t>5919</a:t>
                      </a:r>
                    </a:p>
                  </a:txBody>
                  <a:tcPr marL="5690" marR="5690" marT="5690"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buNone/>
                      </a:pPr>
                      <a:r>
                        <a:rPr lang="en-GB" sz="1400" b="0" i="0" u="none" strike="noStrike" dirty="0">
                          <a:solidFill>
                            <a:srgbClr val="000000"/>
                          </a:solidFill>
                          <a:effectLst/>
                          <a:latin typeface="Times New Roman" panose="02020603050405020304" pitchFamily="18" charset="0"/>
                        </a:rPr>
                        <a:t>5919</a:t>
                      </a:r>
                    </a:p>
                  </a:txBody>
                  <a:tcPr marL="5690" marR="5690" marT="5690" marB="0" anchor="b">
                    <a:lnL>
                      <a:noFill/>
                    </a:lnL>
                    <a:lnR>
                      <a:noFill/>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34005151"/>
                  </a:ext>
                </a:extLst>
              </a:tr>
              <a:tr h="208775">
                <a:tc>
                  <a:txBody>
                    <a:bodyPr/>
                    <a:lstStyle/>
                    <a:p>
                      <a:pPr algn="l" fontAlgn="b">
                        <a:buNone/>
                      </a:pPr>
                      <a:r>
                        <a:rPr lang="en-GB" sz="1400" b="0" i="0" u="none" strike="noStrike">
                          <a:solidFill>
                            <a:srgbClr val="000000"/>
                          </a:solidFill>
                          <a:effectLst/>
                          <a:latin typeface="Times New Roman" panose="02020603050405020304" pitchFamily="18" charset="0"/>
                        </a:rPr>
                        <a:t>* p&lt;0.05, *** p&lt;0.01, *** p&lt;0.001</a:t>
                      </a:r>
                    </a:p>
                  </a:txBody>
                  <a:tcPr marL="5690" marR="5690" marT="569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buNone/>
                      </a:pPr>
                      <a:endParaRPr lang="en-GB" sz="1400" b="0" i="0" u="none" strike="noStrike">
                        <a:solidFill>
                          <a:srgbClr val="000000"/>
                        </a:solidFill>
                        <a:effectLst/>
                        <a:latin typeface="Times New Roman" panose="02020603050405020304" pitchFamily="18" charset="0"/>
                      </a:endParaRPr>
                    </a:p>
                  </a:txBody>
                  <a:tcPr marL="5690" marR="5690" marT="569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buNone/>
                      </a:pPr>
                      <a:endParaRPr lang="en-GB" sz="1400" b="0" i="0" u="none" strike="noStrike">
                        <a:solidFill>
                          <a:srgbClr val="000000"/>
                        </a:solidFill>
                        <a:effectLst/>
                        <a:latin typeface="Times New Roman" panose="02020603050405020304" pitchFamily="18" charset="0"/>
                      </a:endParaRPr>
                    </a:p>
                  </a:txBody>
                  <a:tcPr marL="5690" marR="5690" marT="569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buNone/>
                      </a:pPr>
                      <a:endParaRPr lang="en-GB" sz="1400" b="0" i="0" u="none" strike="noStrike" dirty="0">
                        <a:solidFill>
                          <a:srgbClr val="000000"/>
                        </a:solidFill>
                        <a:effectLst/>
                        <a:latin typeface="Times New Roman" panose="02020603050405020304" pitchFamily="18" charset="0"/>
                      </a:endParaRPr>
                    </a:p>
                  </a:txBody>
                  <a:tcPr marL="5690" marR="5690" marT="5690" marB="0" anchor="b">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733559967"/>
                  </a:ext>
                </a:extLst>
              </a:tr>
            </a:tbl>
          </a:graphicData>
        </a:graphic>
      </p:graphicFrame>
      <p:sp>
        <p:nvSpPr>
          <p:cNvPr id="3" name="Text Placeholder 2">
            <a:extLst>
              <a:ext uri="{FF2B5EF4-FFF2-40B4-BE49-F238E27FC236}">
                <a16:creationId xmlns:a16="http://schemas.microsoft.com/office/drawing/2014/main" id="{08AA0F1F-B2D1-688B-D704-C1D08A66FD57}"/>
              </a:ext>
            </a:extLst>
          </p:cNvPr>
          <p:cNvSpPr txBox="1">
            <a:spLocks/>
          </p:cNvSpPr>
          <p:nvPr/>
        </p:nvSpPr>
        <p:spPr>
          <a:xfrm>
            <a:off x="7111410" y="528404"/>
            <a:ext cx="5080590" cy="5946824"/>
          </a:xfrm>
          <a:prstGeom prst="rect">
            <a:avLst/>
          </a:prstGeom>
        </p:spPr>
        <p:txBody>
          <a:bodyPr/>
          <a:lstStyle>
            <a:lvl1pPr marL="7937" indent="0" algn="l" defTabSz="914400" rtl="0" eaLnBrk="1" latinLnBrk="0" hangingPunct="1">
              <a:lnSpc>
                <a:spcPct val="90000"/>
              </a:lnSpc>
              <a:spcBef>
                <a:spcPts val="1000"/>
              </a:spcBef>
              <a:buClr>
                <a:srgbClr val="FF0000"/>
              </a:buClr>
              <a:buSzPct val="110000"/>
              <a:buFontTx/>
              <a:buNone/>
              <a:tabLst/>
              <a:defRPr sz="2000" kern="1200">
                <a:solidFill>
                  <a:schemeClr val="tx1"/>
                </a:solidFill>
                <a:latin typeface="Roboto" pitchFamily="2" charset="0"/>
                <a:ea typeface="Roboto" pitchFamily="2" charset="0"/>
                <a:cs typeface="+mn-cs"/>
              </a:defRPr>
            </a:lvl1pPr>
            <a:lvl2pPr marL="184150" indent="-176213" algn="l" defTabSz="900000" rtl="0" eaLnBrk="1" latinLnBrk="0" hangingPunct="1">
              <a:lnSpc>
                <a:spcPts val="3000"/>
              </a:lnSpc>
              <a:spcBef>
                <a:spcPts val="0"/>
              </a:spcBef>
              <a:spcAft>
                <a:spcPts val="0"/>
              </a:spcAft>
              <a:buClr>
                <a:srgbClr val="E0112B"/>
              </a:buClr>
              <a:buSzPct val="130000"/>
              <a:buFont typeface="Wingdings" pitchFamily="2" charset="2"/>
              <a:buChar char="§"/>
              <a:tabLst>
                <a:tab pos="3995738" algn="l"/>
              </a:tabLst>
              <a:defRPr sz="2000" kern="1200">
                <a:solidFill>
                  <a:schemeClr val="tx1"/>
                </a:solidFill>
                <a:latin typeface="Roboto" pitchFamily="2" charset="0"/>
                <a:ea typeface="Roboto" pitchFamily="2" charset="0"/>
                <a:cs typeface="+mn-cs"/>
              </a:defRPr>
            </a:lvl2pPr>
            <a:lvl3pPr marL="185738" indent="177800" algn="l" defTabSz="900000" rtl="0" eaLnBrk="1" latinLnBrk="0" hangingPunct="1">
              <a:lnSpc>
                <a:spcPts val="3000"/>
              </a:lnSpc>
              <a:spcBef>
                <a:spcPts val="0"/>
              </a:spcBef>
              <a:buClr>
                <a:srgbClr val="E0112B"/>
              </a:buClr>
              <a:buSzPct val="130000"/>
              <a:buFont typeface="Wingdings" pitchFamily="2" charset="2"/>
              <a:buChar char="§"/>
              <a:tabLst>
                <a:tab pos="3995738" algn="l"/>
              </a:tabLst>
              <a:defRPr sz="2000" kern="1200">
                <a:solidFill>
                  <a:schemeClr val="tx1"/>
                </a:solidFill>
                <a:latin typeface="Roboto" pitchFamily="2" charset="0"/>
                <a:ea typeface="Roboto" pitchFamily="2" charset="0"/>
                <a:cs typeface="+mn-cs"/>
              </a:defRPr>
            </a:lvl3pPr>
            <a:lvl4pPr marL="541338" indent="-177800" algn="l" defTabSz="900000" rtl="0" eaLnBrk="1" latinLnBrk="0" hangingPunct="1">
              <a:lnSpc>
                <a:spcPts val="3000"/>
              </a:lnSpc>
              <a:spcBef>
                <a:spcPts val="0"/>
              </a:spcBef>
              <a:buClr>
                <a:srgbClr val="E0112B"/>
              </a:buClr>
              <a:buSzPct val="130000"/>
              <a:buFont typeface="Wingdings" pitchFamily="2" charset="2"/>
              <a:buChar char="§"/>
              <a:tabLst>
                <a:tab pos="3995738" algn="l"/>
              </a:tabLst>
              <a:defRPr sz="1700" kern="1200">
                <a:solidFill>
                  <a:schemeClr val="tx1"/>
                </a:solidFill>
                <a:latin typeface="Roboto" pitchFamily="2" charset="0"/>
                <a:ea typeface="Roboto" pitchFamily="2" charset="0"/>
                <a:cs typeface="+mn-cs"/>
              </a:defRPr>
            </a:lvl4pPr>
            <a:lvl5pPr marL="717550" marR="0" indent="-176213" algn="l" defTabSz="900000" rtl="0" eaLnBrk="1" fontAlgn="auto" latinLnBrk="0" hangingPunct="1">
              <a:lnSpc>
                <a:spcPts val="3000"/>
              </a:lnSpc>
              <a:spcBef>
                <a:spcPts val="0"/>
              </a:spcBef>
              <a:spcAft>
                <a:spcPts val="0"/>
              </a:spcAft>
              <a:buClr>
                <a:srgbClr val="E0112B"/>
              </a:buClr>
              <a:buSzPct val="130000"/>
              <a:buFont typeface="Wingdings" pitchFamily="2" charset="2"/>
              <a:buChar char="§"/>
              <a:tabLst>
                <a:tab pos="3995738" algn="l"/>
              </a:tabLst>
              <a:defRPr sz="1700" kern="1200">
                <a:solidFill>
                  <a:schemeClr val="tx1"/>
                </a:solidFill>
                <a:latin typeface="Roboto" pitchFamily="2" charset="0"/>
                <a:ea typeface="Roboto"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Ranking from the lowest to the highest mortality rates are </a:t>
            </a:r>
          </a:p>
          <a:p>
            <a:pPr marL="350837" indent="-342900">
              <a:buFont typeface="Arial" panose="020B0604020202020204" pitchFamily="34" charset="0"/>
              <a:buChar char="•"/>
            </a:pPr>
            <a:r>
              <a:rPr lang="en-US" altLang="zh-CN" sz="2400" dirty="0"/>
              <a:t>long-term economic prosperity, </a:t>
            </a:r>
          </a:p>
          <a:p>
            <a:pPr marL="350837" indent="-342900">
              <a:buFont typeface="Arial" panose="020B0604020202020204" pitchFamily="34" charset="0"/>
              <a:buChar char="•"/>
            </a:pPr>
            <a:r>
              <a:rPr lang="en-US" altLang="zh-CN" sz="2400" dirty="0"/>
              <a:t>high growth, </a:t>
            </a:r>
          </a:p>
          <a:p>
            <a:pPr marL="350837" indent="-342900">
              <a:buFont typeface="Arial" panose="020B0604020202020204" pitchFamily="34" charset="0"/>
              <a:buChar char="•"/>
            </a:pPr>
            <a:r>
              <a:rPr lang="en-US" altLang="zh-CN" sz="2400" dirty="0"/>
              <a:t>relative economic and demographic stability, </a:t>
            </a:r>
          </a:p>
          <a:p>
            <a:pPr marL="350837" indent="-342900">
              <a:buFont typeface="Arial" panose="020B0604020202020204" pitchFamily="34" charset="0"/>
              <a:buChar char="•"/>
            </a:pPr>
            <a:r>
              <a:rPr lang="en-US" altLang="zh-CN" sz="2400" dirty="0"/>
              <a:t>economic decline and deindustrialization, </a:t>
            </a:r>
          </a:p>
          <a:p>
            <a:pPr marL="350837" indent="-342900">
              <a:buFont typeface="Arial" panose="020B0604020202020204" pitchFamily="34" charset="0"/>
              <a:buChar char="•"/>
            </a:pPr>
            <a:r>
              <a:rPr lang="en-US" altLang="zh-CN" sz="2400" dirty="0"/>
              <a:t>disconnected high poverty, </a:t>
            </a:r>
          </a:p>
          <a:p>
            <a:pPr marL="350837" indent="-342900">
              <a:buFont typeface="Arial" panose="020B0604020202020204" pitchFamily="34" charset="0"/>
              <a:buChar char="•"/>
            </a:pPr>
            <a:r>
              <a:rPr lang="en-US" altLang="zh-CN" sz="2400" dirty="0"/>
              <a:t>demographic decline and ageing.</a:t>
            </a:r>
          </a:p>
          <a:p>
            <a:r>
              <a:rPr lang="en-GB" sz="2400" dirty="0"/>
              <a:t>The worst performing typologies are all considered as “left-behind” regions</a:t>
            </a:r>
          </a:p>
          <a:p>
            <a:pPr marL="350837" indent="-342900">
              <a:buFont typeface="Arial" panose="020B0604020202020204" pitchFamily="34" charset="0"/>
              <a:buChar char="•"/>
            </a:pPr>
            <a:endParaRPr lang="en-US" altLang="zh-CN" sz="2400" dirty="0"/>
          </a:p>
        </p:txBody>
      </p:sp>
    </p:spTree>
    <p:extLst>
      <p:ext uri="{BB962C8B-B14F-4D97-AF65-F5344CB8AC3E}">
        <p14:creationId xmlns:p14="http://schemas.microsoft.com/office/powerpoint/2010/main" val="1268340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F0FA312-9D5E-87F2-86C3-602D69D823C6}"/>
              </a:ext>
            </a:extLst>
          </p:cNvPr>
          <p:cNvSpPr>
            <a:spLocks noGrp="1"/>
          </p:cNvSpPr>
          <p:nvPr>
            <p:ph type="body" sz="quarter" idx="18"/>
          </p:nvPr>
        </p:nvSpPr>
        <p:spPr/>
        <p:txBody>
          <a:bodyPr/>
          <a:lstStyle/>
          <a:p>
            <a:r>
              <a:rPr lang="en-US" altLang="zh-CN" dirty="0"/>
              <a:t>@LSEHealthPolicy</a:t>
            </a:r>
            <a:endParaRPr lang="en-US" dirty="0"/>
          </a:p>
          <a:p>
            <a:endParaRPr lang="en-US" dirty="0"/>
          </a:p>
        </p:txBody>
      </p:sp>
      <p:sp>
        <p:nvSpPr>
          <p:cNvPr id="5" name="Text Placeholder 4">
            <a:extLst>
              <a:ext uri="{FF2B5EF4-FFF2-40B4-BE49-F238E27FC236}">
                <a16:creationId xmlns:a16="http://schemas.microsoft.com/office/drawing/2014/main" id="{2C024943-D493-D37A-1E55-3CEA1B9E0E13}"/>
              </a:ext>
            </a:extLst>
          </p:cNvPr>
          <p:cNvSpPr>
            <a:spLocks noGrp="1"/>
          </p:cNvSpPr>
          <p:nvPr>
            <p:ph type="body" sz="quarter" idx="15"/>
          </p:nvPr>
        </p:nvSpPr>
        <p:spPr/>
        <p:txBody>
          <a:bodyPr/>
          <a:lstStyle/>
          <a:p>
            <a:r>
              <a:rPr lang="en-US" altLang="zh-CN" dirty="0"/>
              <a:t>LSE</a:t>
            </a:r>
            <a:r>
              <a:rPr lang="zh-CN" altLang="en-US" dirty="0"/>
              <a:t> </a:t>
            </a:r>
            <a:r>
              <a:rPr lang="en-US" altLang="zh-CN" dirty="0"/>
              <a:t>Health</a:t>
            </a:r>
            <a:endParaRPr lang="en-US" dirty="0"/>
          </a:p>
        </p:txBody>
      </p:sp>
      <p:sp>
        <p:nvSpPr>
          <p:cNvPr id="7" name="Title 1">
            <a:extLst>
              <a:ext uri="{FF2B5EF4-FFF2-40B4-BE49-F238E27FC236}">
                <a16:creationId xmlns:a16="http://schemas.microsoft.com/office/drawing/2014/main" id="{50A72C9F-1406-5951-091C-BD5C7F02EEDA}"/>
              </a:ext>
            </a:extLst>
          </p:cNvPr>
          <p:cNvSpPr>
            <a:spLocks noGrp="1"/>
          </p:cNvSpPr>
          <p:nvPr>
            <p:ph type="title"/>
          </p:nvPr>
        </p:nvSpPr>
        <p:spPr>
          <a:xfrm>
            <a:off x="838199" y="1298232"/>
            <a:ext cx="10515600" cy="620202"/>
          </a:xfrm>
        </p:spPr>
        <p:txBody>
          <a:bodyPr/>
          <a:lstStyle/>
          <a:p>
            <a:pPr algn="l"/>
            <a:r>
              <a:rPr lang="en-US" altLang="zh-CN" sz="2800" dirty="0">
                <a:solidFill>
                  <a:srgbClr val="E0102B"/>
                </a:solidFill>
              </a:rPr>
              <a:t>Findings</a:t>
            </a:r>
            <a:endParaRPr lang="en-US" sz="2800" dirty="0">
              <a:solidFill>
                <a:srgbClr val="E0102B"/>
              </a:solidFill>
            </a:endParaRPr>
          </a:p>
        </p:txBody>
      </p:sp>
      <p:sp>
        <p:nvSpPr>
          <p:cNvPr id="8" name="Text Placeholder 2">
            <a:extLst>
              <a:ext uri="{FF2B5EF4-FFF2-40B4-BE49-F238E27FC236}">
                <a16:creationId xmlns:a16="http://schemas.microsoft.com/office/drawing/2014/main" id="{A4EBD8C4-219B-7C27-808E-7F83208A2740}"/>
              </a:ext>
            </a:extLst>
          </p:cNvPr>
          <p:cNvSpPr txBox="1">
            <a:spLocks/>
          </p:cNvSpPr>
          <p:nvPr/>
        </p:nvSpPr>
        <p:spPr>
          <a:xfrm>
            <a:off x="838199" y="2038227"/>
            <a:ext cx="10515600" cy="4157188"/>
          </a:xfrm>
          <a:prstGeom prst="rect">
            <a:avLst/>
          </a:prstGeom>
        </p:spPr>
        <p:txBody>
          <a:bodyPr/>
          <a:lstStyle>
            <a:lvl1pPr marL="7937" indent="0" algn="l" defTabSz="914400" rtl="0" eaLnBrk="1" latinLnBrk="0" hangingPunct="1">
              <a:lnSpc>
                <a:spcPct val="90000"/>
              </a:lnSpc>
              <a:spcBef>
                <a:spcPts val="1000"/>
              </a:spcBef>
              <a:buClr>
                <a:srgbClr val="FF0000"/>
              </a:buClr>
              <a:buSzPct val="110000"/>
              <a:buFontTx/>
              <a:buNone/>
              <a:tabLst/>
              <a:defRPr sz="2000" kern="1200">
                <a:solidFill>
                  <a:schemeClr val="tx1"/>
                </a:solidFill>
                <a:latin typeface="Roboto" pitchFamily="2" charset="0"/>
                <a:ea typeface="Roboto" pitchFamily="2" charset="0"/>
                <a:cs typeface="+mn-cs"/>
              </a:defRPr>
            </a:lvl1pPr>
            <a:lvl2pPr marL="184150" indent="-176213" algn="l" defTabSz="900000" rtl="0" eaLnBrk="1" latinLnBrk="0" hangingPunct="1">
              <a:lnSpc>
                <a:spcPts val="3000"/>
              </a:lnSpc>
              <a:spcBef>
                <a:spcPts val="0"/>
              </a:spcBef>
              <a:spcAft>
                <a:spcPts val="0"/>
              </a:spcAft>
              <a:buClr>
                <a:srgbClr val="E0112B"/>
              </a:buClr>
              <a:buSzPct val="130000"/>
              <a:buFont typeface="Wingdings" pitchFamily="2" charset="2"/>
              <a:buChar char="§"/>
              <a:tabLst>
                <a:tab pos="3995738" algn="l"/>
              </a:tabLst>
              <a:defRPr sz="2000" kern="1200">
                <a:solidFill>
                  <a:schemeClr val="tx1"/>
                </a:solidFill>
                <a:latin typeface="Roboto" pitchFamily="2" charset="0"/>
                <a:ea typeface="Roboto" pitchFamily="2" charset="0"/>
                <a:cs typeface="+mn-cs"/>
              </a:defRPr>
            </a:lvl2pPr>
            <a:lvl3pPr marL="185738" indent="177800" algn="l" defTabSz="900000" rtl="0" eaLnBrk="1" latinLnBrk="0" hangingPunct="1">
              <a:lnSpc>
                <a:spcPts val="3000"/>
              </a:lnSpc>
              <a:spcBef>
                <a:spcPts val="0"/>
              </a:spcBef>
              <a:buClr>
                <a:srgbClr val="E0112B"/>
              </a:buClr>
              <a:buSzPct val="130000"/>
              <a:buFont typeface="Wingdings" pitchFamily="2" charset="2"/>
              <a:buChar char="§"/>
              <a:tabLst>
                <a:tab pos="3995738" algn="l"/>
              </a:tabLst>
              <a:defRPr sz="2000" kern="1200">
                <a:solidFill>
                  <a:schemeClr val="tx1"/>
                </a:solidFill>
                <a:latin typeface="Roboto" pitchFamily="2" charset="0"/>
                <a:ea typeface="Roboto" pitchFamily="2" charset="0"/>
                <a:cs typeface="+mn-cs"/>
              </a:defRPr>
            </a:lvl3pPr>
            <a:lvl4pPr marL="541338" indent="-177800" algn="l" defTabSz="900000" rtl="0" eaLnBrk="1" latinLnBrk="0" hangingPunct="1">
              <a:lnSpc>
                <a:spcPts val="3000"/>
              </a:lnSpc>
              <a:spcBef>
                <a:spcPts val="0"/>
              </a:spcBef>
              <a:buClr>
                <a:srgbClr val="E0112B"/>
              </a:buClr>
              <a:buSzPct val="130000"/>
              <a:buFont typeface="Wingdings" pitchFamily="2" charset="2"/>
              <a:buChar char="§"/>
              <a:tabLst>
                <a:tab pos="3995738" algn="l"/>
              </a:tabLst>
              <a:defRPr sz="1700" kern="1200">
                <a:solidFill>
                  <a:schemeClr val="tx1"/>
                </a:solidFill>
                <a:latin typeface="Roboto" pitchFamily="2" charset="0"/>
                <a:ea typeface="Roboto" pitchFamily="2" charset="0"/>
                <a:cs typeface="+mn-cs"/>
              </a:defRPr>
            </a:lvl4pPr>
            <a:lvl5pPr marL="717550" marR="0" indent="-176213" algn="l" defTabSz="900000" rtl="0" eaLnBrk="1" fontAlgn="auto" latinLnBrk="0" hangingPunct="1">
              <a:lnSpc>
                <a:spcPts val="3000"/>
              </a:lnSpc>
              <a:spcBef>
                <a:spcPts val="0"/>
              </a:spcBef>
              <a:spcAft>
                <a:spcPts val="0"/>
              </a:spcAft>
              <a:buClr>
                <a:srgbClr val="E0112B"/>
              </a:buClr>
              <a:buSzPct val="130000"/>
              <a:buFont typeface="Wingdings" pitchFamily="2" charset="2"/>
              <a:buChar char="§"/>
              <a:tabLst>
                <a:tab pos="3995738" algn="l"/>
              </a:tabLst>
              <a:defRPr sz="1700" kern="1200">
                <a:solidFill>
                  <a:schemeClr val="tx1"/>
                </a:solidFill>
                <a:latin typeface="Roboto" pitchFamily="2" charset="0"/>
                <a:ea typeface="Roboto"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0837" indent="-342900">
              <a:buFont typeface="Arial" panose="020B0604020202020204" pitchFamily="34" charset="0"/>
              <a:buChar char="•"/>
            </a:pPr>
            <a:r>
              <a:rPr lang="en-US" altLang="zh-CN" sz="2400" dirty="0"/>
              <a:t>We found a clear mortality gradient across the six “left-behind” typologies.</a:t>
            </a:r>
          </a:p>
          <a:p>
            <a:pPr marL="350837" indent="-342900">
              <a:buFont typeface="Arial" panose="020B0604020202020204" pitchFamily="34" charset="0"/>
              <a:buChar char="•"/>
            </a:pPr>
            <a:r>
              <a:rPr lang="en-US" altLang="zh-CN" sz="2400" dirty="0"/>
              <a:t>This mortality gradient is consistent for overall, male, and female age-standardized mortality rates. </a:t>
            </a:r>
          </a:p>
          <a:p>
            <a:pPr marL="350837" indent="-342900">
              <a:buFont typeface="Arial" panose="020B0604020202020204" pitchFamily="34" charset="0"/>
              <a:buChar char="•"/>
            </a:pPr>
            <a:r>
              <a:rPr lang="en-US" altLang="zh-CN" sz="2400" dirty="0"/>
              <a:t>The gap in age-standardized mortality rate between the best and worst performing typologies is 115.58 deaths per 100,000 population per year (more than 10% mortality difference). </a:t>
            </a:r>
          </a:p>
          <a:p>
            <a:pPr marL="350837" indent="-342900">
              <a:buFont typeface="Arial" panose="020B0604020202020204" pitchFamily="34" charset="0"/>
              <a:buChar char="•"/>
            </a:pPr>
            <a:r>
              <a:rPr lang="en-US" altLang="zh-CN" sz="2400" dirty="0"/>
              <a:t>The male and female differences in age-standardized mortality rate are 165.65 and 75.26 deaths per 100,000 population per year, respectively.</a:t>
            </a:r>
          </a:p>
        </p:txBody>
      </p:sp>
    </p:spTree>
    <p:extLst>
      <p:ext uri="{BB962C8B-B14F-4D97-AF65-F5344CB8AC3E}">
        <p14:creationId xmlns:p14="http://schemas.microsoft.com/office/powerpoint/2010/main" val="2242320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A0043-138D-2384-11D7-4C3C46CDC8F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C492FC1B-54E0-3C22-9283-F07490160774}"/>
              </a:ext>
            </a:extLst>
          </p:cNvPr>
          <p:cNvSpPr txBox="1">
            <a:spLocks/>
          </p:cNvSpPr>
          <p:nvPr/>
        </p:nvSpPr>
        <p:spPr>
          <a:xfrm>
            <a:off x="7111410" y="528404"/>
            <a:ext cx="5080590" cy="5946824"/>
          </a:xfrm>
          <a:prstGeom prst="rect">
            <a:avLst/>
          </a:prstGeom>
        </p:spPr>
        <p:txBody>
          <a:bodyPr/>
          <a:lstStyle>
            <a:lvl1pPr marL="7937" indent="0" algn="l" defTabSz="914400" rtl="0" eaLnBrk="1" latinLnBrk="0" hangingPunct="1">
              <a:lnSpc>
                <a:spcPct val="90000"/>
              </a:lnSpc>
              <a:spcBef>
                <a:spcPts val="1000"/>
              </a:spcBef>
              <a:buClr>
                <a:srgbClr val="FF0000"/>
              </a:buClr>
              <a:buSzPct val="110000"/>
              <a:buFontTx/>
              <a:buNone/>
              <a:tabLst/>
              <a:defRPr sz="2000" kern="1200">
                <a:solidFill>
                  <a:schemeClr val="tx1"/>
                </a:solidFill>
                <a:latin typeface="Roboto" pitchFamily="2" charset="0"/>
                <a:ea typeface="Roboto" pitchFamily="2" charset="0"/>
                <a:cs typeface="+mn-cs"/>
              </a:defRPr>
            </a:lvl1pPr>
            <a:lvl2pPr marL="184150" indent="-176213" algn="l" defTabSz="900000" rtl="0" eaLnBrk="1" latinLnBrk="0" hangingPunct="1">
              <a:lnSpc>
                <a:spcPts val="3000"/>
              </a:lnSpc>
              <a:spcBef>
                <a:spcPts val="0"/>
              </a:spcBef>
              <a:spcAft>
                <a:spcPts val="0"/>
              </a:spcAft>
              <a:buClr>
                <a:srgbClr val="E0112B"/>
              </a:buClr>
              <a:buSzPct val="130000"/>
              <a:buFont typeface="Wingdings" pitchFamily="2" charset="2"/>
              <a:buChar char="§"/>
              <a:tabLst>
                <a:tab pos="3995738" algn="l"/>
              </a:tabLst>
              <a:defRPr sz="2000" kern="1200">
                <a:solidFill>
                  <a:schemeClr val="tx1"/>
                </a:solidFill>
                <a:latin typeface="Roboto" pitchFamily="2" charset="0"/>
                <a:ea typeface="Roboto" pitchFamily="2" charset="0"/>
                <a:cs typeface="+mn-cs"/>
              </a:defRPr>
            </a:lvl2pPr>
            <a:lvl3pPr marL="185738" indent="177800" algn="l" defTabSz="900000" rtl="0" eaLnBrk="1" latinLnBrk="0" hangingPunct="1">
              <a:lnSpc>
                <a:spcPts val="3000"/>
              </a:lnSpc>
              <a:spcBef>
                <a:spcPts val="0"/>
              </a:spcBef>
              <a:buClr>
                <a:srgbClr val="E0112B"/>
              </a:buClr>
              <a:buSzPct val="130000"/>
              <a:buFont typeface="Wingdings" pitchFamily="2" charset="2"/>
              <a:buChar char="§"/>
              <a:tabLst>
                <a:tab pos="3995738" algn="l"/>
              </a:tabLst>
              <a:defRPr sz="2000" kern="1200">
                <a:solidFill>
                  <a:schemeClr val="tx1"/>
                </a:solidFill>
                <a:latin typeface="Roboto" pitchFamily="2" charset="0"/>
                <a:ea typeface="Roboto" pitchFamily="2" charset="0"/>
                <a:cs typeface="+mn-cs"/>
              </a:defRPr>
            </a:lvl3pPr>
            <a:lvl4pPr marL="541338" indent="-177800" algn="l" defTabSz="900000" rtl="0" eaLnBrk="1" latinLnBrk="0" hangingPunct="1">
              <a:lnSpc>
                <a:spcPts val="3000"/>
              </a:lnSpc>
              <a:spcBef>
                <a:spcPts val="0"/>
              </a:spcBef>
              <a:buClr>
                <a:srgbClr val="E0112B"/>
              </a:buClr>
              <a:buSzPct val="130000"/>
              <a:buFont typeface="Wingdings" pitchFamily="2" charset="2"/>
              <a:buChar char="§"/>
              <a:tabLst>
                <a:tab pos="3995738" algn="l"/>
              </a:tabLst>
              <a:defRPr sz="1700" kern="1200">
                <a:solidFill>
                  <a:schemeClr val="tx1"/>
                </a:solidFill>
                <a:latin typeface="Roboto" pitchFamily="2" charset="0"/>
                <a:ea typeface="Roboto" pitchFamily="2" charset="0"/>
                <a:cs typeface="+mn-cs"/>
              </a:defRPr>
            </a:lvl4pPr>
            <a:lvl5pPr marL="717550" marR="0" indent="-176213" algn="l" defTabSz="900000" rtl="0" eaLnBrk="1" fontAlgn="auto" latinLnBrk="0" hangingPunct="1">
              <a:lnSpc>
                <a:spcPts val="3000"/>
              </a:lnSpc>
              <a:spcBef>
                <a:spcPts val="0"/>
              </a:spcBef>
              <a:spcAft>
                <a:spcPts val="0"/>
              </a:spcAft>
              <a:buClr>
                <a:srgbClr val="E0112B"/>
              </a:buClr>
              <a:buSzPct val="130000"/>
              <a:buFont typeface="Wingdings" pitchFamily="2" charset="2"/>
              <a:buChar char="§"/>
              <a:tabLst>
                <a:tab pos="3995738" algn="l"/>
              </a:tabLst>
              <a:defRPr sz="1700" kern="1200">
                <a:solidFill>
                  <a:schemeClr val="tx1"/>
                </a:solidFill>
                <a:latin typeface="Roboto" pitchFamily="2" charset="0"/>
                <a:ea typeface="Roboto"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0837" indent="-342900">
              <a:buFont typeface="Arial" panose="020B0604020202020204" pitchFamily="34" charset="0"/>
              <a:buChar char="•"/>
            </a:pPr>
            <a:r>
              <a:rPr lang="en-US" altLang="zh-CN" sz="2400" dirty="0"/>
              <a:t>Robustness Check using different regression specification: remove year fixed effect, add year (continuous variable) and pandemic (dummy variable)</a:t>
            </a:r>
          </a:p>
          <a:p>
            <a:pPr marL="350837" indent="-342900">
              <a:buFont typeface="Arial" panose="020B0604020202020204" pitchFamily="34" charset="0"/>
              <a:buChar char="•"/>
            </a:pPr>
            <a:r>
              <a:rPr lang="en-GB" sz="2400" dirty="0"/>
              <a:t>The results are consistent with the main analysis</a:t>
            </a:r>
          </a:p>
          <a:p>
            <a:pPr marL="350837" indent="-342900">
              <a:buFont typeface="Arial" panose="020B0604020202020204" pitchFamily="34" charset="0"/>
              <a:buChar char="•"/>
            </a:pPr>
            <a:r>
              <a:rPr lang="en-GB" sz="2400" dirty="0"/>
              <a:t>The COVID-19 pandemic is associated with 75.80 more deaths per 100,000 population per year, despite an annual trend of 6.18 fewer deaths per 100,000 population per year.</a:t>
            </a:r>
          </a:p>
          <a:p>
            <a:pPr marL="350837" indent="-342900">
              <a:buFont typeface="Arial" panose="020B0604020202020204" pitchFamily="34" charset="0"/>
              <a:buChar char="•"/>
            </a:pPr>
            <a:endParaRPr lang="en-US" altLang="zh-CN" sz="2400" dirty="0"/>
          </a:p>
        </p:txBody>
      </p:sp>
      <p:graphicFrame>
        <p:nvGraphicFramePr>
          <p:cNvPr id="5" name="Table 4">
            <a:extLst>
              <a:ext uri="{FF2B5EF4-FFF2-40B4-BE49-F238E27FC236}">
                <a16:creationId xmlns:a16="http://schemas.microsoft.com/office/drawing/2014/main" id="{A929D39B-F990-9223-0CF5-2F1F8D17C53A}"/>
              </a:ext>
            </a:extLst>
          </p:cNvPr>
          <p:cNvGraphicFramePr>
            <a:graphicFrameLocks noGrp="1"/>
          </p:cNvGraphicFramePr>
          <p:nvPr>
            <p:extLst>
              <p:ext uri="{D42A27DB-BD31-4B8C-83A1-F6EECF244321}">
                <p14:modId xmlns:p14="http://schemas.microsoft.com/office/powerpoint/2010/main" val="2738739760"/>
              </p:ext>
            </p:extLst>
          </p:nvPr>
        </p:nvGraphicFramePr>
        <p:xfrm>
          <a:off x="152088" y="82882"/>
          <a:ext cx="6356288" cy="6507095"/>
        </p:xfrm>
        <a:graphic>
          <a:graphicData uri="http://schemas.openxmlformats.org/drawingml/2006/table">
            <a:tbl>
              <a:tblPr/>
              <a:tblGrid>
                <a:gridCol w="3251085">
                  <a:extLst>
                    <a:ext uri="{9D8B030D-6E8A-4147-A177-3AD203B41FA5}">
                      <a16:colId xmlns:a16="http://schemas.microsoft.com/office/drawing/2014/main" val="705275529"/>
                    </a:ext>
                  </a:extLst>
                </a:gridCol>
                <a:gridCol w="906551">
                  <a:extLst>
                    <a:ext uri="{9D8B030D-6E8A-4147-A177-3AD203B41FA5}">
                      <a16:colId xmlns:a16="http://schemas.microsoft.com/office/drawing/2014/main" val="2224815181"/>
                    </a:ext>
                  </a:extLst>
                </a:gridCol>
                <a:gridCol w="1073275">
                  <a:extLst>
                    <a:ext uri="{9D8B030D-6E8A-4147-A177-3AD203B41FA5}">
                      <a16:colId xmlns:a16="http://schemas.microsoft.com/office/drawing/2014/main" val="3284613737"/>
                    </a:ext>
                  </a:extLst>
                </a:gridCol>
                <a:gridCol w="1125377">
                  <a:extLst>
                    <a:ext uri="{9D8B030D-6E8A-4147-A177-3AD203B41FA5}">
                      <a16:colId xmlns:a16="http://schemas.microsoft.com/office/drawing/2014/main" val="2870344166"/>
                    </a:ext>
                  </a:extLst>
                </a:gridCol>
              </a:tblGrid>
              <a:tr h="302468">
                <a:tc>
                  <a:txBody>
                    <a:bodyPr/>
                    <a:lstStyle/>
                    <a:p>
                      <a:pPr algn="l" fontAlgn="b">
                        <a:buNone/>
                      </a:pPr>
                      <a:r>
                        <a:rPr lang="en-GB" sz="1200" b="0" i="0" u="none" strike="noStrike">
                          <a:solidFill>
                            <a:srgbClr val="000000"/>
                          </a:solidFill>
                          <a:effectLst/>
                          <a:latin typeface="Times New Roman" panose="02020603050405020304" pitchFamily="18" charset="0"/>
                        </a:rPr>
                        <a:t> </a:t>
                      </a:r>
                    </a:p>
                  </a:txBody>
                  <a:tcPr marL="5139" marR="5139" marT="513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mortality</a:t>
                      </a:r>
                    </a:p>
                  </a:txBody>
                  <a:tcPr marL="5139" marR="5139" marT="513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male mortality</a:t>
                      </a:r>
                    </a:p>
                  </a:txBody>
                  <a:tcPr marL="5139" marR="5139" marT="513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female mortality</a:t>
                      </a:r>
                    </a:p>
                  </a:txBody>
                  <a:tcPr marL="5139" marR="5139" marT="5139"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76831588"/>
                  </a:ext>
                </a:extLst>
              </a:tr>
              <a:tr h="163774">
                <a:tc>
                  <a:txBody>
                    <a:bodyPr/>
                    <a:lstStyle/>
                    <a:p>
                      <a:pPr algn="l" fontAlgn="b">
                        <a:buNone/>
                      </a:pPr>
                      <a:r>
                        <a:rPr lang="en-GB" sz="1200" b="0" i="0" u="none" strike="noStrike">
                          <a:solidFill>
                            <a:srgbClr val="000000"/>
                          </a:solidFill>
                          <a:effectLst/>
                          <a:latin typeface="Times New Roman" panose="02020603050405020304" pitchFamily="18" charset="0"/>
                        </a:rPr>
                        <a:t>Left-behind typology</a:t>
                      </a:r>
                    </a:p>
                  </a:txBody>
                  <a:tcPr marL="5139" marR="5139" marT="5139"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buNone/>
                      </a:pPr>
                      <a:endParaRPr lang="en-GB" sz="1200" b="0" i="0" u="none" strike="noStrike">
                        <a:solidFill>
                          <a:srgbClr val="000000"/>
                        </a:solidFill>
                        <a:effectLst/>
                        <a:latin typeface="Times New Roman" panose="02020603050405020304" pitchFamily="18" charset="0"/>
                      </a:endParaRPr>
                    </a:p>
                  </a:txBody>
                  <a:tcPr marL="5139" marR="5139" marT="5139"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buNone/>
                      </a:pPr>
                      <a:endParaRPr lang="en-GB" sz="1200" b="0" i="0" u="none" strike="noStrike">
                        <a:solidFill>
                          <a:srgbClr val="000000"/>
                        </a:solidFill>
                        <a:effectLst/>
                        <a:latin typeface="Times New Roman" panose="02020603050405020304" pitchFamily="18" charset="0"/>
                      </a:endParaRPr>
                    </a:p>
                  </a:txBody>
                  <a:tcPr marL="5139" marR="5139" marT="5139"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buNone/>
                      </a:pPr>
                      <a:endParaRPr lang="en-GB" sz="1200" b="0" i="0" u="none" strike="noStrike">
                        <a:solidFill>
                          <a:srgbClr val="000000"/>
                        </a:solidFill>
                        <a:effectLst/>
                        <a:latin typeface="Times New Roman" panose="02020603050405020304" pitchFamily="18" charset="0"/>
                      </a:endParaRPr>
                    </a:p>
                  </a:txBody>
                  <a:tcPr marL="5139" marR="5139" marT="5139" marB="0" anchor="b">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878028301"/>
                  </a:ext>
                </a:extLst>
              </a:tr>
              <a:tr h="163774">
                <a:tc>
                  <a:txBody>
                    <a:bodyPr/>
                    <a:lstStyle/>
                    <a:p>
                      <a:pPr algn="l" fontAlgn="b">
                        <a:buNone/>
                      </a:pPr>
                      <a:r>
                        <a:rPr lang="en-GB" sz="1200" b="0" i="0" u="none" strike="noStrike">
                          <a:solidFill>
                            <a:srgbClr val="000000"/>
                          </a:solidFill>
                          <a:effectLst/>
                          <a:latin typeface="Times New Roman" panose="02020603050405020304" pitchFamily="18" charset="0"/>
                        </a:rPr>
                        <a:t>High growth (reference)</a:t>
                      </a:r>
                    </a:p>
                  </a:txBody>
                  <a:tcPr marL="30831" marR="5139" marT="5139" marB="0" anchor="b">
                    <a:lnL>
                      <a:noFill/>
                    </a:lnL>
                    <a:lnR>
                      <a:noFill/>
                    </a:lnR>
                    <a:lnT>
                      <a:noFill/>
                    </a:lnT>
                    <a:lnB>
                      <a:noFill/>
                    </a:lnB>
                    <a:noFill/>
                  </a:tcPr>
                </a:tc>
                <a:tc>
                  <a:txBody>
                    <a:bodyPr/>
                    <a:lstStyle/>
                    <a:p>
                      <a:pPr algn="l" fontAlgn="b">
                        <a:buNone/>
                      </a:pPr>
                      <a:endParaRPr lang="en-GB" sz="1200" b="0" i="0" u="none" strike="noStrike" dirty="0">
                        <a:solidFill>
                          <a:srgbClr val="000000"/>
                        </a:solidFill>
                        <a:effectLst/>
                        <a:latin typeface="Times New Roman" panose="02020603050405020304" pitchFamily="18" charset="0"/>
                      </a:endParaRPr>
                    </a:p>
                  </a:txBody>
                  <a:tcPr marL="5139" marR="5139" marT="5139" marB="0" anchor="b">
                    <a:lnL>
                      <a:noFill/>
                    </a:lnL>
                    <a:lnR>
                      <a:noFill/>
                    </a:lnR>
                    <a:lnT>
                      <a:noFill/>
                    </a:lnT>
                    <a:lnB>
                      <a:noFill/>
                    </a:lnB>
                    <a:noFill/>
                  </a:tcPr>
                </a:tc>
                <a:tc>
                  <a:txBody>
                    <a:bodyPr/>
                    <a:lstStyle/>
                    <a:p>
                      <a:pPr algn="l" fontAlgn="b">
                        <a:buNone/>
                      </a:pPr>
                      <a:endParaRPr lang="en-GB" sz="1200" b="0" i="0" u="none" strike="noStrike">
                        <a:solidFill>
                          <a:srgbClr val="000000"/>
                        </a:solidFill>
                        <a:effectLst/>
                        <a:latin typeface="Times New Roman" panose="02020603050405020304" pitchFamily="18" charset="0"/>
                      </a:endParaRPr>
                    </a:p>
                  </a:txBody>
                  <a:tcPr marL="5139" marR="5139" marT="5139" marB="0" anchor="b">
                    <a:lnL>
                      <a:noFill/>
                    </a:lnL>
                    <a:lnR>
                      <a:noFill/>
                    </a:lnR>
                    <a:lnT>
                      <a:noFill/>
                    </a:lnT>
                    <a:lnB>
                      <a:noFill/>
                    </a:lnB>
                    <a:noFill/>
                  </a:tcPr>
                </a:tc>
                <a:tc>
                  <a:txBody>
                    <a:bodyPr/>
                    <a:lstStyle/>
                    <a:p>
                      <a:pPr algn="l" fontAlgn="b">
                        <a:buNone/>
                      </a:pPr>
                      <a:endParaRPr lang="en-GB" sz="1200" b="0" i="0" u="none" strike="noStrike">
                        <a:solidFill>
                          <a:srgbClr val="000000"/>
                        </a:solidFill>
                        <a:effectLst/>
                        <a:latin typeface="Times New Roman" panose="02020603050405020304" pitchFamily="18" charset="0"/>
                      </a:endParaRPr>
                    </a:p>
                  </a:txBody>
                  <a:tcPr marL="5139" marR="5139" marT="5139" marB="0" anchor="b">
                    <a:lnL>
                      <a:noFill/>
                    </a:lnL>
                    <a:lnR>
                      <a:noFill/>
                    </a:lnR>
                    <a:lnT>
                      <a:noFill/>
                    </a:lnT>
                    <a:lnB>
                      <a:noFill/>
                    </a:lnB>
                    <a:noFill/>
                  </a:tcPr>
                </a:tc>
                <a:extLst>
                  <a:ext uri="{0D108BD9-81ED-4DB2-BD59-A6C34878D82A}">
                    <a16:rowId xmlns:a16="http://schemas.microsoft.com/office/drawing/2014/main" val="463301744"/>
                  </a:ext>
                </a:extLst>
              </a:tr>
              <a:tr h="163774">
                <a:tc>
                  <a:txBody>
                    <a:bodyPr/>
                    <a:lstStyle/>
                    <a:p>
                      <a:pPr algn="l" fontAlgn="b">
                        <a:buNone/>
                      </a:pPr>
                      <a:endParaRPr lang="en-GB" sz="1200" b="0" i="0" u="none" strike="noStrike">
                        <a:solidFill>
                          <a:srgbClr val="000000"/>
                        </a:solidFill>
                        <a:effectLst/>
                        <a:latin typeface="Times New Roman" panose="02020603050405020304" pitchFamily="18" charset="0"/>
                      </a:endParaRPr>
                    </a:p>
                  </a:txBody>
                  <a:tcPr marL="30831" marR="5139" marT="5139" marB="0" anchor="b">
                    <a:lnL>
                      <a:noFill/>
                    </a:lnL>
                    <a:lnR>
                      <a:noFill/>
                    </a:lnR>
                    <a:lnT>
                      <a:noFill/>
                    </a:lnT>
                    <a:lnB>
                      <a:noFill/>
                    </a:lnB>
                    <a:noFill/>
                  </a:tcPr>
                </a:tc>
                <a:tc>
                  <a:txBody>
                    <a:bodyPr/>
                    <a:lstStyle/>
                    <a:p>
                      <a:pPr algn="l" fontAlgn="b">
                        <a:buNone/>
                      </a:pPr>
                      <a:endParaRPr lang="en-GB" sz="1200" b="0" i="0" u="none" strike="noStrike">
                        <a:solidFill>
                          <a:srgbClr val="000000"/>
                        </a:solidFill>
                        <a:effectLst/>
                        <a:latin typeface="Times New Roman" panose="02020603050405020304" pitchFamily="18" charset="0"/>
                      </a:endParaRPr>
                    </a:p>
                  </a:txBody>
                  <a:tcPr marL="5139" marR="5139" marT="5139" marB="0" anchor="b">
                    <a:lnL>
                      <a:noFill/>
                    </a:lnL>
                    <a:lnR>
                      <a:noFill/>
                    </a:lnR>
                    <a:lnT>
                      <a:noFill/>
                    </a:lnT>
                    <a:lnB>
                      <a:noFill/>
                    </a:lnB>
                    <a:noFill/>
                  </a:tcPr>
                </a:tc>
                <a:tc>
                  <a:txBody>
                    <a:bodyPr/>
                    <a:lstStyle/>
                    <a:p>
                      <a:pPr algn="l" fontAlgn="b">
                        <a:buNone/>
                      </a:pPr>
                      <a:endParaRPr lang="en-GB" sz="1200" b="0" i="0" u="none" strike="noStrike">
                        <a:solidFill>
                          <a:srgbClr val="000000"/>
                        </a:solidFill>
                        <a:effectLst/>
                        <a:latin typeface="Times New Roman" panose="02020603050405020304" pitchFamily="18" charset="0"/>
                      </a:endParaRPr>
                    </a:p>
                  </a:txBody>
                  <a:tcPr marL="5139" marR="5139" marT="5139" marB="0" anchor="b">
                    <a:lnL>
                      <a:noFill/>
                    </a:lnL>
                    <a:lnR>
                      <a:noFill/>
                    </a:lnR>
                    <a:lnT>
                      <a:noFill/>
                    </a:lnT>
                    <a:lnB>
                      <a:noFill/>
                    </a:lnB>
                    <a:noFill/>
                  </a:tcPr>
                </a:tc>
                <a:tc>
                  <a:txBody>
                    <a:bodyPr/>
                    <a:lstStyle/>
                    <a:p>
                      <a:pPr algn="l" fontAlgn="b">
                        <a:buNone/>
                      </a:pPr>
                      <a:endParaRPr lang="en-GB" sz="1200" b="0" i="0" u="none" strike="noStrike">
                        <a:solidFill>
                          <a:srgbClr val="000000"/>
                        </a:solidFill>
                        <a:effectLst/>
                        <a:latin typeface="Times New Roman" panose="02020603050405020304" pitchFamily="18" charset="0"/>
                      </a:endParaRPr>
                    </a:p>
                  </a:txBody>
                  <a:tcPr marL="5139" marR="5139" marT="5139" marB="0" anchor="b">
                    <a:lnL>
                      <a:noFill/>
                    </a:lnL>
                    <a:lnR>
                      <a:noFill/>
                    </a:lnR>
                    <a:lnT>
                      <a:noFill/>
                    </a:lnT>
                    <a:lnB>
                      <a:noFill/>
                    </a:lnB>
                    <a:noFill/>
                  </a:tcPr>
                </a:tc>
                <a:extLst>
                  <a:ext uri="{0D108BD9-81ED-4DB2-BD59-A6C34878D82A}">
                    <a16:rowId xmlns:a16="http://schemas.microsoft.com/office/drawing/2014/main" val="100305639"/>
                  </a:ext>
                </a:extLst>
              </a:tr>
              <a:tr h="163774">
                <a:tc>
                  <a:txBody>
                    <a:bodyPr/>
                    <a:lstStyle/>
                    <a:p>
                      <a:pPr algn="l" fontAlgn="b">
                        <a:buNone/>
                      </a:pPr>
                      <a:r>
                        <a:rPr lang="en-GB" sz="1200" b="0" i="0" u="none" strike="noStrike">
                          <a:solidFill>
                            <a:srgbClr val="000000"/>
                          </a:solidFill>
                          <a:effectLst/>
                          <a:latin typeface="Times New Roman" panose="02020603050405020304" pitchFamily="18" charset="0"/>
                        </a:rPr>
                        <a:t>Long-term economic prosperity</a:t>
                      </a:r>
                    </a:p>
                  </a:txBody>
                  <a:tcPr marL="30831"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-18.804***</a:t>
                      </a: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-20.867**</a:t>
                      </a: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-14.902**</a:t>
                      </a:r>
                    </a:p>
                  </a:txBody>
                  <a:tcPr marL="5139" marR="5139" marT="5139" marB="0" anchor="b">
                    <a:lnL>
                      <a:noFill/>
                    </a:lnL>
                    <a:lnR>
                      <a:noFill/>
                    </a:lnR>
                    <a:lnT>
                      <a:noFill/>
                    </a:lnT>
                    <a:lnB>
                      <a:noFill/>
                    </a:lnB>
                    <a:noFill/>
                  </a:tcPr>
                </a:tc>
                <a:extLst>
                  <a:ext uri="{0D108BD9-81ED-4DB2-BD59-A6C34878D82A}">
                    <a16:rowId xmlns:a16="http://schemas.microsoft.com/office/drawing/2014/main" val="3504345173"/>
                  </a:ext>
                </a:extLst>
              </a:tr>
              <a:tr h="163774">
                <a:tc>
                  <a:txBody>
                    <a:bodyPr/>
                    <a:lstStyle/>
                    <a:p>
                      <a:pPr algn="l" fontAlgn="b">
                        <a:buNone/>
                      </a:pPr>
                      <a:endParaRPr lang="en-GB" sz="1200" b="0" i="0" u="none" strike="noStrike">
                        <a:solidFill>
                          <a:srgbClr val="000000"/>
                        </a:solidFill>
                        <a:effectLst/>
                        <a:latin typeface="Times New Roman" panose="02020603050405020304" pitchFamily="18" charset="0"/>
                      </a:endParaRPr>
                    </a:p>
                  </a:txBody>
                  <a:tcPr marL="30831"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(5.682)</a:t>
                      </a: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(8.082)</a:t>
                      </a: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(4.705)</a:t>
                      </a:r>
                    </a:p>
                  </a:txBody>
                  <a:tcPr marL="5139" marR="5139" marT="5139" marB="0" anchor="b">
                    <a:lnL>
                      <a:noFill/>
                    </a:lnL>
                    <a:lnR>
                      <a:noFill/>
                    </a:lnR>
                    <a:lnT>
                      <a:noFill/>
                    </a:lnT>
                    <a:lnB>
                      <a:noFill/>
                    </a:lnB>
                    <a:noFill/>
                  </a:tcPr>
                </a:tc>
                <a:extLst>
                  <a:ext uri="{0D108BD9-81ED-4DB2-BD59-A6C34878D82A}">
                    <a16:rowId xmlns:a16="http://schemas.microsoft.com/office/drawing/2014/main" val="3259431402"/>
                  </a:ext>
                </a:extLst>
              </a:tr>
              <a:tr h="163774">
                <a:tc>
                  <a:txBody>
                    <a:bodyPr/>
                    <a:lstStyle/>
                    <a:p>
                      <a:pPr algn="l" fontAlgn="b">
                        <a:buNone/>
                      </a:pPr>
                      <a:r>
                        <a:rPr lang="en-GB" sz="1200" b="0" i="0" u="none" strike="noStrike">
                          <a:solidFill>
                            <a:srgbClr val="000000"/>
                          </a:solidFill>
                          <a:effectLst/>
                          <a:latin typeface="Times New Roman" panose="02020603050405020304" pitchFamily="18" charset="0"/>
                        </a:rPr>
                        <a:t>Relative economic and demographic stability</a:t>
                      </a:r>
                    </a:p>
                  </a:txBody>
                  <a:tcPr marL="30831"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41.115***</a:t>
                      </a: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56.470***</a:t>
                      </a: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28.584***</a:t>
                      </a:r>
                    </a:p>
                  </a:txBody>
                  <a:tcPr marL="5139" marR="5139" marT="5139" marB="0" anchor="b">
                    <a:lnL>
                      <a:noFill/>
                    </a:lnL>
                    <a:lnR>
                      <a:noFill/>
                    </a:lnR>
                    <a:lnT>
                      <a:noFill/>
                    </a:lnT>
                    <a:lnB>
                      <a:noFill/>
                    </a:lnB>
                    <a:noFill/>
                  </a:tcPr>
                </a:tc>
                <a:extLst>
                  <a:ext uri="{0D108BD9-81ED-4DB2-BD59-A6C34878D82A}">
                    <a16:rowId xmlns:a16="http://schemas.microsoft.com/office/drawing/2014/main" val="2802048619"/>
                  </a:ext>
                </a:extLst>
              </a:tr>
              <a:tr h="163774">
                <a:tc>
                  <a:txBody>
                    <a:bodyPr/>
                    <a:lstStyle/>
                    <a:p>
                      <a:pPr algn="l" fontAlgn="b">
                        <a:buNone/>
                      </a:pPr>
                      <a:endParaRPr lang="en-GB" sz="1200" b="0" i="0" u="none" strike="noStrike" dirty="0">
                        <a:solidFill>
                          <a:srgbClr val="000000"/>
                        </a:solidFill>
                        <a:effectLst/>
                        <a:latin typeface="Times New Roman" panose="02020603050405020304" pitchFamily="18" charset="0"/>
                      </a:endParaRPr>
                    </a:p>
                  </a:txBody>
                  <a:tcPr marL="30831"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(2.629)</a:t>
                      </a: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(3.713)</a:t>
                      </a: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(2.245)</a:t>
                      </a:r>
                    </a:p>
                  </a:txBody>
                  <a:tcPr marL="5139" marR="5139" marT="5139" marB="0" anchor="b">
                    <a:lnL>
                      <a:noFill/>
                    </a:lnL>
                    <a:lnR>
                      <a:noFill/>
                    </a:lnR>
                    <a:lnT>
                      <a:noFill/>
                    </a:lnT>
                    <a:lnB>
                      <a:noFill/>
                    </a:lnB>
                    <a:noFill/>
                  </a:tcPr>
                </a:tc>
                <a:extLst>
                  <a:ext uri="{0D108BD9-81ED-4DB2-BD59-A6C34878D82A}">
                    <a16:rowId xmlns:a16="http://schemas.microsoft.com/office/drawing/2014/main" val="3487852322"/>
                  </a:ext>
                </a:extLst>
              </a:tr>
              <a:tr h="163774">
                <a:tc>
                  <a:txBody>
                    <a:bodyPr/>
                    <a:lstStyle/>
                    <a:p>
                      <a:pPr algn="l" fontAlgn="b">
                        <a:buNone/>
                      </a:pPr>
                      <a:r>
                        <a:rPr lang="en-GB" sz="1200" b="0" i="0" u="none" strike="noStrike">
                          <a:solidFill>
                            <a:srgbClr val="000000"/>
                          </a:solidFill>
                          <a:effectLst/>
                          <a:latin typeface="Times New Roman" panose="02020603050405020304" pitchFamily="18" charset="0"/>
                        </a:rPr>
                        <a:t>Economic decline and deindustrialisation</a:t>
                      </a:r>
                    </a:p>
                  </a:txBody>
                  <a:tcPr marL="30831"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54.013***</a:t>
                      </a: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78.052***</a:t>
                      </a: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39.309***</a:t>
                      </a:r>
                    </a:p>
                  </a:txBody>
                  <a:tcPr marL="5139" marR="5139" marT="5139" marB="0" anchor="b">
                    <a:lnL>
                      <a:noFill/>
                    </a:lnL>
                    <a:lnR>
                      <a:noFill/>
                    </a:lnR>
                    <a:lnT>
                      <a:noFill/>
                    </a:lnT>
                    <a:lnB>
                      <a:noFill/>
                    </a:lnB>
                    <a:noFill/>
                  </a:tcPr>
                </a:tc>
                <a:extLst>
                  <a:ext uri="{0D108BD9-81ED-4DB2-BD59-A6C34878D82A}">
                    <a16:rowId xmlns:a16="http://schemas.microsoft.com/office/drawing/2014/main" val="419817140"/>
                  </a:ext>
                </a:extLst>
              </a:tr>
              <a:tr h="163774">
                <a:tc>
                  <a:txBody>
                    <a:bodyPr/>
                    <a:lstStyle/>
                    <a:p>
                      <a:pPr algn="l" fontAlgn="b">
                        <a:buNone/>
                      </a:pPr>
                      <a:endParaRPr lang="en-GB" sz="1200" b="0" i="0" u="none" strike="noStrike">
                        <a:solidFill>
                          <a:srgbClr val="000000"/>
                        </a:solidFill>
                        <a:effectLst/>
                        <a:latin typeface="Times New Roman" panose="02020603050405020304" pitchFamily="18" charset="0"/>
                      </a:endParaRPr>
                    </a:p>
                  </a:txBody>
                  <a:tcPr marL="30831"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(3.392)</a:t>
                      </a: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(4.761)</a:t>
                      </a: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(2.867)</a:t>
                      </a:r>
                    </a:p>
                  </a:txBody>
                  <a:tcPr marL="5139" marR="5139" marT="5139" marB="0" anchor="b">
                    <a:lnL>
                      <a:noFill/>
                    </a:lnL>
                    <a:lnR>
                      <a:noFill/>
                    </a:lnR>
                    <a:lnT>
                      <a:noFill/>
                    </a:lnT>
                    <a:lnB>
                      <a:noFill/>
                    </a:lnB>
                    <a:noFill/>
                  </a:tcPr>
                </a:tc>
                <a:extLst>
                  <a:ext uri="{0D108BD9-81ED-4DB2-BD59-A6C34878D82A}">
                    <a16:rowId xmlns:a16="http://schemas.microsoft.com/office/drawing/2014/main" val="3125516301"/>
                  </a:ext>
                </a:extLst>
              </a:tr>
              <a:tr h="163774">
                <a:tc>
                  <a:txBody>
                    <a:bodyPr/>
                    <a:lstStyle/>
                    <a:p>
                      <a:pPr algn="l" fontAlgn="b">
                        <a:buNone/>
                      </a:pPr>
                      <a:r>
                        <a:rPr lang="en-GB" sz="1200" b="0" i="0" u="none" strike="noStrike">
                          <a:solidFill>
                            <a:srgbClr val="000000"/>
                          </a:solidFill>
                          <a:effectLst/>
                          <a:latin typeface="Times New Roman" panose="02020603050405020304" pitchFamily="18" charset="0"/>
                        </a:rPr>
                        <a:t>Demographic decline and ageing</a:t>
                      </a:r>
                    </a:p>
                  </a:txBody>
                  <a:tcPr marL="30831"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96.670***</a:t>
                      </a: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144.439***</a:t>
                      </a: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60.378***</a:t>
                      </a:r>
                    </a:p>
                  </a:txBody>
                  <a:tcPr marL="5139" marR="5139" marT="5139" marB="0" anchor="b">
                    <a:lnL>
                      <a:noFill/>
                    </a:lnL>
                    <a:lnR>
                      <a:noFill/>
                    </a:lnR>
                    <a:lnT>
                      <a:noFill/>
                    </a:lnT>
                    <a:lnB>
                      <a:noFill/>
                    </a:lnB>
                    <a:noFill/>
                  </a:tcPr>
                </a:tc>
                <a:extLst>
                  <a:ext uri="{0D108BD9-81ED-4DB2-BD59-A6C34878D82A}">
                    <a16:rowId xmlns:a16="http://schemas.microsoft.com/office/drawing/2014/main" val="3398272420"/>
                  </a:ext>
                </a:extLst>
              </a:tr>
              <a:tr h="163774">
                <a:tc>
                  <a:txBody>
                    <a:bodyPr/>
                    <a:lstStyle/>
                    <a:p>
                      <a:pPr algn="l" fontAlgn="b">
                        <a:buNone/>
                      </a:pPr>
                      <a:endParaRPr lang="en-GB" sz="1200" b="0" i="0" u="none" strike="noStrike">
                        <a:solidFill>
                          <a:srgbClr val="000000"/>
                        </a:solidFill>
                        <a:effectLst/>
                        <a:latin typeface="Times New Roman" panose="02020603050405020304" pitchFamily="18" charset="0"/>
                      </a:endParaRPr>
                    </a:p>
                  </a:txBody>
                  <a:tcPr marL="30831"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(2.899)</a:t>
                      </a: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(4.224)</a:t>
                      </a: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(2.507)</a:t>
                      </a:r>
                    </a:p>
                  </a:txBody>
                  <a:tcPr marL="5139" marR="5139" marT="5139" marB="0" anchor="b">
                    <a:lnL>
                      <a:noFill/>
                    </a:lnL>
                    <a:lnR>
                      <a:noFill/>
                    </a:lnR>
                    <a:lnT>
                      <a:noFill/>
                    </a:lnT>
                    <a:lnB>
                      <a:noFill/>
                    </a:lnB>
                    <a:noFill/>
                  </a:tcPr>
                </a:tc>
                <a:extLst>
                  <a:ext uri="{0D108BD9-81ED-4DB2-BD59-A6C34878D82A}">
                    <a16:rowId xmlns:a16="http://schemas.microsoft.com/office/drawing/2014/main" val="1633160555"/>
                  </a:ext>
                </a:extLst>
              </a:tr>
              <a:tr h="163774">
                <a:tc>
                  <a:txBody>
                    <a:bodyPr/>
                    <a:lstStyle/>
                    <a:p>
                      <a:pPr algn="l" fontAlgn="b">
                        <a:buNone/>
                      </a:pPr>
                      <a:r>
                        <a:rPr lang="en-GB" sz="1200" b="0" i="0" u="none" strike="noStrike">
                          <a:solidFill>
                            <a:srgbClr val="000000"/>
                          </a:solidFill>
                          <a:effectLst/>
                          <a:latin typeface="Times New Roman" panose="02020603050405020304" pitchFamily="18" charset="0"/>
                        </a:rPr>
                        <a:t>Disconnected high poverty</a:t>
                      </a:r>
                    </a:p>
                  </a:txBody>
                  <a:tcPr marL="30831"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64.990***</a:t>
                      </a: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93.905***</a:t>
                      </a: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39.503***</a:t>
                      </a:r>
                    </a:p>
                  </a:txBody>
                  <a:tcPr marL="5139" marR="5139" marT="5139" marB="0" anchor="b">
                    <a:lnL>
                      <a:noFill/>
                    </a:lnL>
                    <a:lnR>
                      <a:noFill/>
                    </a:lnR>
                    <a:lnT>
                      <a:noFill/>
                    </a:lnT>
                    <a:lnB>
                      <a:noFill/>
                    </a:lnB>
                    <a:noFill/>
                  </a:tcPr>
                </a:tc>
                <a:extLst>
                  <a:ext uri="{0D108BD9-81ED-4DB2-BD59-A6C34878D82A}">
                    <a16:rowId xmlns:a16="http://schemas.microsoft.com/office/drawing/2014/main" val="214517353"/>
                  </a:ext>
                </a:extLst>
              </a:tr>
              <a:tr h="163774">
                <a:tc>
                  <a:txBody>
                    <a:bodyPr/>
                    <a:lstStyle/>
                    <a:p>
                      <a:pPr algn="l" fontAlgn="b">
                        <a:buNone/>
                      </a:pPr>
                      <a:endParaRPr lang="en-GB" sz="1200" b="0" i="0" u="none" strike="noStrike">
                        <a:solidFill>
                          <a:srgbClr val="000000"/>
                        </a:solidFill>
                        <a:effectLst/>
                        <a:latin typeface="Times New Roman" panose="02020603050405020304" pitchFamily="18" charset="0"/>
                      </a:endParaRP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(4.568)</a:t>
                      </a: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(6.121)</a:t>
                      </a: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(4.128)</a:t>
                      </a:r>
                    </a:p>
                  </a:txBody>
                  <a:tcPr marL="5139" marR="5139" marT="5139" marB="0" anchor="b">
                    <a:lnL>
                      <a:noFill/>
                    </a:lnL>
                    <a:lnR>
                      <a:noFill/>
                    </a:lnR>
                    <a:lnT>
                      <a:noFill/>
                    </a:lnT>
                    <a:lnB>
                      <a:noFill/>
                    </a:lnB>
                    <a:noFill/>
                  </a:tcPr>
                </a:tc>
                <a:extLst>
                  <a:ext uri="{0D108BD9-81ED-4DB2-BD59-A6C34878D82A}">
                    <a16:rowId xmlns:a16="http://schemas.microsoft.com/office/drawing/2014/main" val="2211376704"/>
                  </a:ext>
                </a:extLst>
              </a:tr>
              <a:tr h="163774">
                <a:tc>
                  <a:txBody>
                    <a:bodyPr/>
                    <a:lstStyle/>
                    <a:p>
                      <a:pPr algn="l" fontAlgn="b">
                        <a:buNone/>
                      </a:pPr>
                      <a:r>
                        <a:rPr lang="en-GB" sz="1200" b="0" i="0" u="none" strike="noStrike">
                          <a:solidFill>
                            <a:srgbClr val="000000"/>
                          </a:solidFill>
                          <a:effectLst/>
                          <a:latin typeface="Times New Roman" panose="02020603050405020304" pitchFamily="18" charset="0"/>
                        </a:rPr>
                        <a:t>Education attainment</a:t>
                      </a: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-3.485***</a:t>
                      </a: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-2.730***</a:t>
                      </a: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-3.932***</a:t>
                      </a:r>
                    </a:p>
                  </a:txBody>
                  <a:tcPr marL="5139" marR="5139" marT="5139" marB="0" anchor="b">
                    <a:lnL>
                      <a:noFill/>
                    </a:lnL>
                    <a:lnR>
                      <a:noFill/>
                    </a:lnR>
                    <a:lnT>
                      <a:noFill/>
                    </a:lnT>
                    <a:lnB>
                      <a:noFill/>
                    </a:lnB>
                    <a:noFill/>
                  </a:tcPr>
                </a:tc>
                <a:extLst>
                  <a:ext uri="{0D108BD9-81ED-4DB2-BD59-A6C34878D82A}">
                    <a16:rowId xmlns:a16="http://schemas.microsoft.com/office/drawing/2014/main" val="598016227"/>
                  </a:ext>
                </a:extLst>
              </a:tr>
              <a:tr h="163774">
                <a:tc>
                  <a:txBody>
                    <a:bodyPr/>
                    <a:lstStyle/>
                    <a:p>
                      <a:pPr algn="l" fontAlgn="b">
                        <a:buNone/>
                      </a:pPr>
                      <a:endParaRPr lang="en-GB" sz="1200" b="0" i="0" u="none" strike="noStrike">
                        <a:solidFill>
                          <a:srgbClr val="000000"/>
                        </a:solidFill>
                        <a:effectLst/>
                        <a:latin typeface="Times New Roman" panose="02020603050405020304" pitchFamily="18" charset="0"/>
                      </a:endParaRP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(0.259)</a:t>
                      </a: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(0.348)</a:t>
                      </a: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(0.230)</a:t>
                      </a:r>
                    </a:p>
                  </a:txBody>
                  <a:tcPr marL="5139" marR="5139" marT="5139" marB="0" anchor="b">
                    <a:lnL>
                      <a:noFill/>
                    </a:lnL>
                    <a:lnR>
                      <a:noFill/>
                    </a:lnR>
                    <a:lnT>
                      <a:noFill/>
                    </a:lnT>
                    <a:lnB>
                      <a:noFill/>
                    </a:lnB>
                    <a:noFill/>
                  </a:tcPr>
                </a:tc>
                <a:extLst>
                  <a:ext uri="{0D108BD9-81ED-4DB2-BD59-A6C34878D82A}">
                    <a16:rowId xmlns:a16="http://schemas.microsoft.com/office/drawing/2014/main" val="1008718906"/>
                  </a:ext>
                </a:extLst>
              </a:tr>
              <a:tr h="163774">
                <a:tc>
                  <a:txBody>
                    <a:bodyPr/>
                    <a:lstStyle/>
                    <a:p>
                      <a:pPr algn="l" fontAlgn="b">
                        <a:buNone/>
                      </a:pPr>
                      <a:r>
                        <a:rPr lang="en-GB" sz="1200" b="0" i="0" u="none" strike="noStrike">
                          <a:solidFill>
                            <a:srgbClr val="000000"/>
                          </a:solidFill>
                          <a:effectLst/>
                          <a:latin typeface="Times New Roman" panose="02020603050405020304" pitchFamily="18" charset="0"/>
                        </a:rPr>
                        <a:t>Crime rate</a:t>
                      </a: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0.039***</a:t>
                      </a: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0.064***</a:t>
                      </a: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0.028***</a:t>
                      </a:r>
                    </a:p>
                  </a:txBody>
                  <a:tcPr marL="5139" marR="5139" marT="5139" marB="0" anchor="b">
                    <a:lnL>
                      <a:noFill/>
                    </a:lnL>
                    <a:lnR>
                      <a:noFill/>
                    </a:lnR>
                    <a:lnT>
                      <a:noFill/>
                    </a:lnT>
                    <a:lnB>
                      <a:noFill/>
                    </a:lnB>
                    <a:noFill/>
                  </a:tcPr>
                </a:tc>
                <a:extLst>
                  <a:ext uri="{0D108BD9-81ED-4DB2-BD59-A6C34878D82A}">
                    <a16:rowId xmlns:a16="http://schemas.microsoft.com/office/drawing/2014/main" val="354834459"/>
                  </a:ext>
                </a:extLst>
              </a:tr>
              <a:tr h="163774">
                <a:tc>
                  <a:txBody>
                    <a:bodyPr/>
                    <a:lstStyle/>
                    <a:p>
                      <a:pPr algn="l" fontAlgn="b">
                        <a:buNone/>
                      </a:pPr>
                      <a:endParaRPr lang="en-GB" sz="1200" b="0" i="0" u="none" strike="noStrike">
                        <a:solidFill>
                          <a:srgbClr val="000000"/>
                        </a:solidFill>
                        <a:effectLst/>
                        <a:latin typeface="Times New Roman" panose="02020603050405020304" pitchFamily="18" charset="0"/>
                      </a:endParaRP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(0.007)</a:t>
                      </a: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(0.010)</a:t>
                      </a: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(0.006)</a:t>
                      </a:r>
                    </a:p>
                  </a:txBody>
                  <a:tcPr marL="5139" marR="5139" marT="5139" marB="0" anchor="b">
                    <a:lnL>
                      <a:noFill/>
                    </a:lnL>
                    <a:lnR>
                      <a:noFill/>
                    </a:lnR>
                    <a:lnT>
                      <a:noFill/>
                    </a:lnT>
                    <a:lnB>
                      <a:noFill/>
                    </a:lnB>
                    <a:noFill/>
                  </a:tcPr>
                </a:tc>
                <a:extLst>
                  <a:ext uri="{0D108BD9-81ED-4DB2-BD59-A6C34878D82A}">
                    <a16:rowId xmlns:a16="http://schemas.microsoft.com/office/drawing/2014/main" val="3417952603"/>
                  </a:ext>
                </a:extLst>
              </a:tr>
              <a:tr h="163774">
                <a:tc>
                  <a:txBody>
                    <a:bodyPr/>
                    <a:lstStyle/>
                    <a:p>
                      <a:pPr algn="l" fontAlgn="b">
                        <a:buNone/>
                      </a:pPr>
                      <a:r>
                        <a:rPr lang="en-GB" sz="1200" b="0" i="0" u="none" strike="noStrike">
                          <a:solidFill>
                            <a:srgbClr val="000000"/>
                          </a:solidFill>
                          <a:effectLst/>
                          <a:latin typeface="Times New Roman" panose="02020603050405020304" pitchFamily="18" charset="0"/>
                        </a:rPr>
                        <a:t>Cooling degree day index</a:t>
                      </a: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0.212***</a:t>
                      </a: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0.212***</a:t>
                      </a: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0.201***</a:t>
                      </a:r>
                    </a:p>
                  </a:txBody>
                  <a:tcPr marL="5139" marR="5139" marT="5139" marB="0" anchor="b">
                    <a:lnL>
                      <a:noFill/>
                    </a:lnL>
                    <a:lnR>
                      <a:noFill/>
                    </a:lnR>
                    <a:lnT>
                      <a:noFill/>
                    </a:lnT>
                    <a:lnB>
                      <a:noFill/>
                    </a:lnB>
                    <a:noFill/>
                  </a:tcPr>
                </a:tc>
                <a:extLst>
                  <a:ext uri="{0D108BD9-81ED-4DB2-BD59-A6C34878D82A}">
                    <a16:rowId xmlns:a16="http://schemas.microsoft.com/office/drawing/2014/main" val="640333973"/>
                  </a:ext>
                </a:extLst>
              </a:tr>
              <a:tr h="163774">
                <a:tc>
                  <a:txBody>
                    <a:bodyPr/>
                    <a:lstStyle/>
                    <a:p>
                      <a:pPr algn="l" fontAlgn="b">
                        <a:buNone/>
                      </a:pPr>
                      <a:endParaRPr lang="en-GB" sz="1200" b="0" i="0" u="none" strike="noStrike">
                        <a:solidFill>
                          <a:srgbClr val="000000"/>
                        </a:solidFill>
                        <a:effectLst/>
                        <a:latin typeface="Times New Roman" panose="02020603050405020304" pitchFamily="18" charset="0"/>
                      </a:endParaRP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(0.013)</a:t>
                      </a: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(0.017)</a:t>
                      </a: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(0.012)</a:t>
                      </a:r>
                    </a:p>
                  </a:txBody>
                  <a:tcPr marL="5139" marR="5139" marT="5139" marB="0" anchor="b">
                    <a:lnL>
                      <a:noFill/>
                    </a:lnL>
                    <a:lnR>
                      <a:noFill/>
                    </a:lnR>
                    <a:lnT>
                      <a:noFill/>
                    </a:lnT>
                    <a:lnB>
                      <a:noFill/>
                    </a:lnB>
                    <a:noFill/>
                  </a:tcPr>
                </a:tc>
                <a:extLst>
                  <a:ext uri="{0D108BD9-81ED-4DB2-BD59-A6C34878D82A}">
                    <a16:rowId xmlns:a16="http://schemas.microsoft.com/office/drawing/2014/main" val="3367595304"/>
                  </a:ext>
                </a:extLst>
              </a:tr>
              <a:tr h="163774">
                <a:tc>
                  <a:txBody>
                    <a:bodyPr/>
                    <a:lstStyle/>
                    <a:p>
                      <a:pPr algn="l" fontAlgn="b">
                        <a:buNone/>
                      </a:pPr>
                      <a:r>
                        <a:rPr lang="en-GB" sz="1200" b="0" i="0" u="none" strike="noStrike">
                          <a:solidFill>
                            <a:srgbClr val="000000"/>
                          </a:solidFill>
                          <a:effectLst/>
                          <a:latin typeface="Times New Roman" panose="02020603050405020304" pitchFamily="18" charset="0"/>
                        </a:rPr>
                        <a:t>Heating degree day index</a:t>
                      </a: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0.023***</a:t>
                      </a: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0.028***</a:t>
                      </a: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0.020***</a:t>
                      </a:r>
                    </a:p>
                  </a:txBody>
                  <a:tcPr marL="5139" marR="5139" marT="5139" marB="0" anchor="b">
                    <a:lnL>
                      <a:noFill/>
                    </a:lnL>
                    <a:lnR>
                      <a:noFill/>
                    </a:lnR>
                    <a:lnT>
                      <a:noFill/>
                    </a:lnT>
                    <a:lnB>
                      <a:noFill/>
                    </a:lnB>
                    <a:noFill/>
                  </a:tcPr>
                </a:tc>
                <a:extLst>
                  <a:ext uri="{0D108BD9-81ED-4DB2-BD59-A6C34878D82A}">
                    <a16:rowId xmlns:a16="http://schemas.microsoft.com/office/drawing/2014/main" val="321407612"/>
                  </a:ext>
                </a:extLst>
              </a:tr>
              <a:tr h="163774">
                <a:tc>
                  <a:txBody>
                    <a:bodyPr/>
                    <a:lstStyle/>
                    <a:p>
                      <a:pPr algn="l" fontAlgn="b">
                        <a:buNone/>
                      </a:pPr>
                      <a:endParaRPr lang="en-GB" sz="1200" b="0" i="0" u="none" strike="noStrike">
                        <a:solidFill>
                          <a:srgbClr val="000000"/>
                        </a:solidFill>
                        <a:effectLst/>
                        <a:latin typeface="Times New Roman" panose="02020603050405020304" pitchFamily="18" charset="0"/>
                      </a:endParaRP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(0.002)</a:t>
                      </a: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(0.003)</a:t>
                      </a: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(0.002)</a:t>
                      </a:r>
                    </a:p>
                  </a:txBody>
                  <a:tcPr marL="5139" marR="5139" marT="5139" marB="0" anchor="b">
                    <a:lnL>
                      <a:noFill/>
                    </a:lnL>
                    <a:lnR>
                      <a:noFill/>
                    </a:lnR>
                    <a:lnT>
                      <a:noFill/>
                    </a:lnT>
                    <a:lnB>
                      <a:noFill/>
                    </a:lnB>
                    <a:noFill/>
                  </a:tcPr>
                </a:tc>
                <a:extLst>
                  <a:ext uri="{0D108BD9-81ED-4DB2-BD59-A6C34878D82A}">
                    <a16:rowId xmlns:a16="http://schemas.microsoft.com/office/drawing/2014/main" val="2979328872"/>
                  </a:ext>
                </a:extLst>
              </a:tr>
              <a:tr h="163774">
                <a:tc>
                  <a:txBody>
                    <a:bodyPr/>
                    <a:lstStyle/>
                    <a:p>
                      <a:pPr algn="l" fontAlgn="b">
                        <a:buNone/>
                      </a:pPr>
                      <a:r>
                        <a:rPr lang="en-GB" sz="1200" b="0" i="0" u="none" strike="noStrike">
                          <a:solidFill>
                            <a:srgbClr val="000000"/>
                          </a:solidFill>
                          <a:effectLst/>
                          <a:latin typeface="Times New Roman" panose="02020603050405020304" pitchFamily="18" charset="0"/>
                        </a:rPr>
                        <a:t>Number of physicians per 100,000 people</a:t>
                      </a: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-0.010</a:t>
                      </a: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-0.046</a:t>
                      </a: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0.029</a:t>
                      </a:r>
                    </a:p>
                  </a:txBody>
                  <a:tcPr marL="5139" marR="5139" marT="5139" marB="0" anchor="b">
                    <a:lnL>
                      <a:noFill/>
                    </a:lnL>
                    <a:lnR>
                      <a:noFill/>
                    </a:lnR>
                    <a:lnT>
                      <a:noFill/>
                    </a:lnT>
                    <a:lnB>
                      <a:noFill/>
                    </a:lnB>
                    <a:noFill/>
                  </a:tcPr>
                </a:tc>
                <a:extLst>
                  <a:ext uri="{0D108BD9-81ED-4DB2-BD59-A6C34878D82A}">
                    <a16:rowId xmlns:a16="http://schemas.microsoft.com/office/drawing/2014/main" val="1878673175"/>
                  </a:ext>
                </a:extLst>
              </a:tr>
              <a:tr h="163774">
                <a:tc>
                  <a:txBody>
                    <a:bodyPr/>
                    <a:lstStyle/>
                    <a:p>
                      <a:pPr algn="l" fontAlgn="b">
                        <a:buNone/>
                      </a:pPr>
                      <a:endParaRPr lang="en-GB" sz="1200" b="0" i="0" u="none" strike="noStrike">
                        <a:solidFill>
                          <a:srgbClr val="000000"/>
                        </a:solidFill>
                        <a:effectLst/>
                        <a:latin typeface="Times New Roman" panose="02020603050405020304" pitchFamily="18" charset="0"/>
                      </a:endParaRP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(0.027)</a:t>
                      </a: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(0.034)</a:t>
                      </a: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(0.024)</a:t>
                      </a:r>
                    </a:p>
                  </a:txBody>
                  <a:tcPr marL="5139" marR="5139" marT="5139" marB="0" anchor="b">
                    <a:lnL>
                      <a:noFill/>
                    </a:lnL>
                    <a:lnR>
                      <a:noFill/>
                    </a:lnR>
                    <a:lnT>
                      <a:noFill/>
                    </a:lnT>
                    <a:lnB>
                      <a:noFill/>
                    </a:lnB>
                    <a:noFill/>
                  </a:tcPr>
                </a:tc>
                <a:extLst>
                  <a:ext uri="{0D108BD9-81ED-4DB2-BD59-A6C34878D82A}">
                    <a16:rowId xmlns:a16="http://schemas.microsoft.com/office/drawing/2014/main" val="2135097575"/>
                  </a:ext>
                </a:extLst>
              </a:tr>
              <a:tr h="163774">
                <a:tc>
                  <a:txBody>
                    <a:bodyPr/>
                    <a:lstStyle/>
                    <a:p>
                      <a:pPr algn="l" fontAlgn="b">
                        <a:buNone/>
                      </a:pPr>
                      <a:r>
                        <a:rPr lang="en-GB" sz="1200" b="0" i="0" u="none" strike="noStrike">
                          <a:solidFill>
                            <a:srgbClr val="000000"/>
                          </a:solidFill>
                          <a:effectLst/>
                          <a:latin typeface="Times New Roman" panose="02020603050405020304" pitchFamily="18" charset="0"/>
                        </a:rPr>
                        <a:t>Number of hospital beds per 100,000 people</a:t>
                      </a: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0.012**</a:t>
                      </a: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0.030***</a:t>
                      </a: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0.002</a:t>
                      </a:r>
                    </a:p>
                  </a:txBody>
                  <a:tcPr marL="5139" marR="5139" marT="5139" marB="0" anchor="b">
                    <a:lnL>
                      <a:noFill/>
                    </a:lnL>
                    <a:lnR>
                      <a:noFill/>
                    </a:lnR>
                    <a:lnT>
                      <a:noFill/>
                    </a:lnT>
                    <a:lnB>
                      <a:noFill/>
                    </a:lnB>
                    <a:noFill/>
                  </a:tcPr>
                </a:tc>
                <a:extLst>
                  <a:ext uri="{0D108BD9-81ED-4DB2-BD59-A6C34878D82A}">
                    <a16:rowId xmlns:a16="http://schemas.microsoft.com/office/drawing/2014/main" val="2918345420"/>
                  </a:ext>
                </a:extLst>
              </a:tr>
              <a:tr h="163774">
                <a:tc>
                  <a:txBody>
                    <a:bodyPr/>
                    <a:lstStyle/>
                    <a:p>
                      <a:pPr algn="l" fontAlgn="b">
                        <a:buNone/>
                      </a:pPr>
                      <a:endParaRPr lang="en-GB" sz="1200" b="0" i="0" u="none" strike="noStrike">
                        <a:solidFill>
                          <a:srgbClr val="000000"/>
                        </a:solidFill>
                        <a:effectLst/>
                        <a:latin typeface="Times New Roman" panose="02020603050405020304" pitchFamily="18" charset="0"/>
                      </a:endParaRP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(0.005)</a:t>
                      </a: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(0.007)</a:t>
                      </a: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(0.004)</a:t>
                      </a:r>
                    </a:p>
                  </a:txBody>
                  <a:tcPr marL="5139" marR="5139" marT="5139" marB="0" anchor="b">
                    <a:lnL>
                      <a:noFill/>
                    </a:lnL>
                    <a:lnR>
                      <a:noFill/>
                    </a:lnR>
                    <a:lnT>
                      <a:noFill/>
                    </a:lnT>
                    <a:lnB>
                      <a:noFill/>
                    </a:lnB>
                    <a:noFill/>
                  </a:tcPr>
                </a:tc>
                <a:extLst>
                  <a:ext uri="{0D108BD9-81ED-4DB2-BD59-A6C34878D82A}">
                    <a16:rowId xmlns:a16="http://schemas.microsoft.com/office/drawing/2014/main" val="3224654117"/>
                  </a:ext>
                </a:extLst>
              </a:tr>
              <a:tr h="163774">
                <a:tc>
                  <a:txBody>
                    <a:bodyPr/>
                    <a:lstStyle/>
                    <a:p>
                      <a:pPr algn="l" fontAlgn="b">
                        <a:buNone/>
                      </a:pPr>
                      <a:r>
                        <a:rPr lang="en-GB" sz="1200" b="0" i="0" u="none" strike="noStrike">
                          <a:solidFill>
                            <a:srgbClr val="000000"/>
                          </a:solidFill>
                          <a:effectLst/>
                          <a:latin typeface="Times New Roman" panose="02020603050405020304" pitchFamily="18" charset="0"/>
                        </a:rPr>
                        <a:t>PM2.5</a:t>
                      </a: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2.556***</a:t>
                      </a: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4.041***</a:t>
                      </a: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1.872***</a:t>
                      </a:r>
                    </a:p>
                  </a:txBody>
                  <a:tcPr marL="5139" marR="5139" marT="5139" marB="0" anchor="b">
                    <a:lnL>
                      <a:noFill/>
                    </a:lnL>
                    <a:lnR>
                      <a:noFill/>
                    </a:lnR>
                    <a:lnT>
                      <a:noFill/>
                    </a:lnT>
                    <a:lnB>
                      <a:noFill/>
                    </a:lnB>
                    <a:noFill/>
                  </a:tcPr>
                </a:tc>
                <a:extLst>
                  <a:ext uri="{0D108BD9-81ED-4DB2-BD59-A6C34878D82A}">
                    <a16:rowId xmlns:a16="http://schemas.microsoft.com/office/drawing/2014/main" val="2026396735"/>
                  </a:ext>
                </a:extLst>
              </a:tr>
              <a:tr h="163774">
                <a:tc>
                  <a:txBody>
                    <a:bodyPr/>
                    <a:lstStyle/>
                    <a:p>
                      <a:pPr algn="l" fontAlgn="b">
                        <a:buNone/>
                      </a:pPr>
                      <a:endParaRPr lang="en-GB" sz="1200" b="0" i="0" u="none" strike="noStrike">
                        <a:solidFill>
                          <a:srgbClr val="000000"/>
                        </a:solidFill>
                        <a:effectLst/>
                        <a:latin typeface="Times New Roman" panose="02020603050405020304" pitchFamily="18" charset="0"/>
                      </a:endParaRP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(0.587)</a:t>
                      </a: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(0.859)</a:t>
                      </a: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(0.466)</a:t>
                      </a:r>
                    </a:p>
                  </a:txBody>
                  <a:tcPr marL="5139" marR="5139" marT="5139" marB="0" anchor="b">
                    <a:lnL>
                      <a:noFill/>
                    </a:lnL>
                    <a:lnR>
                      <a:noFill/>
                    </a:lnR>
                    <a:lnT>
                      <a:noFill/>
                    </a:lnT>
                    <a:lnB>
                      <a:noFill/>
                    </a:lnB>
                    <a:noFill/>
                  </a:tcPr>
                </a:tc>
                <a:extLst>
                  <a:ext uri="{0D108BD9-81ED-4DB2-BD59-A6C34878D82A}">
                    <a16:rowId xmlns:a16="http://schemas.microsoft.com/office/drawing/2014/main" val="1661313110"/>
                  </a:ext>
                </a:extLst>
              </a:tr>
              <a:tr h="163774">
                <a:tc>
                  <a:txBody>
                    <a:bodyPr/>
                    <a:lstStyle/>
                    <a:p>
                      <a:pPr algn="l" fontAlgn="b">
                        <a:buNone/>
                      </a:pPr>
                      <a:r>
                        <a:rPr lang="en-GB" sz="1200" b="0" i="0" u="none" strike="noStrike">
                          <a:solidFill>
                            <a:srgbClr val="000000"/>
                          </a:solidFill>
                          <a:effectLst/>
                          <a:latin typeface="Times New Roman" panose="02020603050405020304" pitchFamily="18" charset="0"/>
                        </a:rPr>
                        <a:t>Year</a:t>
                      </a: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-6.177***</a:t>
                      </a: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-10.205***</a:t>
                      </a: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-4.330***</a:t>
                      </a:r>
                    </a:p>
                  </a:txBody>
                  <a:tcPr marL="5139" marR="5139" marT="5139" marB="0" anchor="b">
                    <a:lnL>
                      <a:noFill/>
                    </a:lnL>
                    <a:lnR>
                      <a:noFill/>
                    </a:lnR>
                    <a:lnT>
                      <a:noFill/>
                    </a:lnT>
                    <a:lnB>
                      <a:noFill/>
                    </a:lnB>
                    <a:noFill/>
                  </a:tcPr>
                </a:tc>
                <a:extLst>
                  <a:ext uri="{0D108BD9-81ED-4DB2-BD59-A6C34878D82A}">
                    <a16:rowId xmlns:a16="http://schemas.microsoft.com/office/drawing/2014/main" val="1609700543"/>
                  </a:ext>
                </a:extLst>
              </a:tr>
              <a:tr h="163774">
                <a:tc>
                  <a:txBody>
                    <a:bodyPr/>
                    <a:lstStyle/>
                    <a:p>
                      <a:pPr algn="l" fontAlgn="b">
                        <a:buNone/>
                      </a:pPr>
                      <a:endParaRPr lang="en-GB" sz="1200" b="0" i="0" u="none" strike="noStrike">
                        <a:solidFill>
                          <a:srgbClr val="000000"/>
                        </a:solidFill>
                        <a:effectLst/>
                        <a:latin typeface="Times New Roman" panose="02020603050405020304" pitchFamily="18" charset="0"/>
                      </a:endParaRP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(0.644)</a:t>
                      </a: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(0.900)</a:t>
                      </a: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(0.553)</a:t>
                      </a:r>
                    </a:p>
                  </a:txBody>
                  <a:tcPr marL="5139" marR="5139" marT="5139" marB="0" anchor="b">
                    <a:lnL>
                      <a:noFill/>
                    </a:lnL>
                    <a:lnR>
                      <a:noFill/>
                    </a:lnR>
                    <a:lnT>
                      <a:noFill/>
                    </a:lnT>
                    <a:lnB>
                      <a:noFill/>
                    </a:lnB>
                    <a:noFill/>
                  </a:tcPr>
                </a:tc>
                <a:extLst>
                  <a:ext uri="{0D108BD9-81ED-4DB2-BD59-A6C34878D82A}">
                    <a16:rowId xmlns:a16="http://schemas.microsoft.com/office/drawing/2014/main" val="3230323282"/>
                  </a:ext>
                </a:extLst>
              </a:tr>
              <a:tr h="163774">
                <a:tc>
                  <a:txBody>
                    <a:bodyPr/>
                    <a:lstStyle/>
                    <a:p>
                      <a:pPr algn="l" fontAlgn="b">
                        <a:buNone/>
                      </a:pPr>
                      <a:r>
                        <a:rPr lang="en-GB" sz="1200" b="0" i="0" u="none" strike="noStrike">
                          <a:solidFill>
                            <a:srgbClr val="000000"/>
                          </a:solidFill>
                          <a:effectLst/>
                          <a:latin typeface="Times New Roman" panose="02020603050405020304" pitchFamily="18" charset="0"/>
                        </a:rPr>
                        <a:t>Pandemic</a:t>
                      </a: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75.796***</a:t>
                      </a: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100.725***</a:t>
                      </a: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59.600***</a:t>
                      </a:r>
                    </a:p>
                  </a:txBody>
                  <a:tcPr marL="5139" marR="5139" marT="5139" marB="0" anchor="b">
                    <a:lnL>
                      <a:noFill/>
                    </a:lnL>
                    <a:lnR>
                      <a:noFill/>
                    </a:lnR>
                    <a:lnT>
                      <a:noFill/>
                    </a:lnT>
                    <a:lnB>
                      <a:noFill/>
                    </a:lnB>
                    <a:noFill/>
                  </a:tcPr>
                </a:tc>
                <a:extLst>
                  <a:ext uri="{0D108BD9-81ED-4DB2-BD59-A6C34878D82A}">
                    <a16:rowId xmlns:a16="http://schemas.microsoft.com/office/drawing/2014/main" val="1481705378"/>
                  </a:ext>
                </a:extLst>
              </a:tr>
              <a:tr h="163774">
                <a:tc>
                  <a:txBody>
                    <a:bodyPr/>
                    <a:lstStyle/>
                    <a:p>
                      <a:pPr algn="l" fontAlgn="b">
                        <a:buNone/>
                      </a:pPr>
                      <a:endParaRPr lang="en-GB" sz="1200" b="0" i="0" u="none" strike="noStrike">
                        <a:solidFill>
                          <a:srgbClr val="000000"/>
                        </a:solidFill>
                        <a:effectLst/>
                        <a:latin typeface="Times New Roman" panose="02020603050405020304" pitchFamily="18" charset="0"/>
                      </a:endParaRP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(3.796)</a:t>
                      </a: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(5.107)</a:t>
                      </a:r>
                    </a:p>
                  </a:txBody>
                  <a:tcPr marL="5139" marR="5139" marT="5139"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(3.274)</a:t>
                      </a:r>
                    </a:p>
                  </a:txBody>
                  <a:tcPr marL="5139" marR="5139" marT="5139" marB="0" anchor="b">
                    <a:lnL>
                      <a:noFill/>
                    </a:lnL>
                    <a:lnR>
                      <a:noFill/>
                    </a:lnR>
                    <a:lnT>
                      <a:noFill/>
                    </a:lnT>
                    <a:lnB>
                      <a:noFill/>
                    </a:lnB>
                    <a:noFill/>
                  </a:tcPr>
                </a:tc>
                <a:extLst>
                  <a:ext uri="{0D108BD9-81ED-4DB2-BD59-A6C34878D82A}">
                    <a16:rowId xmlns:a16="http://schemas.microsoft.com/office/drawing/2014/main" val="2906143562"/>
                  </a:ext>
                </a:extLst>
              </a:tr>
              <a:tr h="163774">
                <a:tc>
                  <a:txBody>
                    <a:bodyPr/>
                    <a:lstStyle/>
                    <a:p>
                      <a:pPr algn="l" fontAlgn="b">
                        <a:buNone/>
                      </a:pPr>
                      <a:r>
                        <a:rPr lang="en-GB" sz="1200" b="0" i="0" u="none" strike="noStrike">
                          <a:solidFill>
                            <a:srgbClr val="000000"/>
                          </a:solidFill>
                          <a:effectLst/>
                          <a:latin typeface="Times New Roman" panose="02020603050405020304" pitchFamily="18" charset="0"/>
                        </a:rPr>
                        <a:t>N</a:t>
                      </a:r>
                    </a:p>
                  </a:txBody>
                  <a:tcPr marL="5139" marR="5139" marT="5139"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5919</a:t>
                      </a:r>
                    </a:p>
                  </a:txBody>
                  <a:tcPr marL="5139" marR="5139" marT="5139"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5919</a:t>
                      </a:r>
                    </a:p>
                  </a:txBody>
                  <a:tcPr marL="5139" marR="5139" marT="5139"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buNone/>
                      </a:pPr>
                      <a:r>
                        <a:rPr lang="en-GB" sz="1200" b="0" i="0" u="none" strike="noStrike" dirty="0">
                          <a:solidFill>
                            <a:srgbClr val="000000"/>
                          </a:solidFill>
                          <a:effectLst/>
                          <a:latin typeface="Times New Roman" panose="02020603050405020304" pitchFamily="18" charset="0"/>
                        </a:rPr>
                        <a:t>5919</a:t>
                      </a:r>
                    </a:p>
                  </a:txBody>
                  <a:tcPr marL="5139" marR="5139" marT="5139" marB="0" anchor="b">
                    <a:lnL>
                      <a:noFill/>
                    </a:lnL>
                    <a:lnR>
                      <a:noFill/>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12127952"/>
                  </a:ext>
                </a:extLst>
              </a:tr>
              <a:tr h="163774">
                <a:tc>
                  <a:txBody>
                    <a:bodyPr/>
                    <a:lstStyle/>
                    <a:p>
                      <a:pPr algn="l" fontAlgn="b">
                        <a:buNone/>
                      </a:pPr>
                      <a:r>
                        <a:rPr lang="en-GB" sz="1200" b="0" i="0" u="none" strike="noStrike">
                          <a:solidFill>
                            <a:srgbClr val="000000"/>
                          </a:solidFill>
                          <a:effectLst/>
                          <a:latin typeface="Times New Roman" panose="02020603050405020304" pitchFamily="18" charset="0"/>
                        </a:rPr>
                        <a:t>* p&lt;0.05, *** p&lt;0.01, *** p&lt;0.001</a:t>
                      </a:r>
                    </a:p>
                  </a:txBody>
                  <a:tcPr marL="5139" marR="5139" marT="5139"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buNone/>
                      </a:pPr>
                      <a:endParaRPr lang="en-GB" sz="1200" b="0" i="0" u="none" strike="noStrike">
                        <a:solidFill>
                          <a:srgbClr val="000000"/>
                        </a:solidFill>
                        <a:effectLst/>
                        <a:latin typeface="Times New Roman" panose="02020603050405020304" pitchFamily="18" charset="0"/>
                      </a:endParaRPr>
                    </a:p>
                  </a:txBody>
                  <a:tcPr marL="5139" marR="5139" marT="5139"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buNone/>
                      </a:pPr>
                      <a:endParaRPr lang="en-GB" sz="1200" b="0" i="0" u="none" strike="noStrike">
                        <a:solidFill>
                          <a:srgbClr val="000000"/>
                        </a:solidFill>
                        <a:effectLst/>
                        <a:latin typeface="Times New Roman" panose="02020603050405020304" pitchFamily="18" charset="0"/>
                      </a:endParaRPr>
                    </a:p>
                  </a:txBody>
                  <a:tcPr marL="5139" marR="5139" marT="5139"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buNone/>
                      </a:pPr>
                      <a:endParaRPr lang="en-GB" sz="1200" b="0" i="0" u="none" strike="noStrike" dirty="0">
                        <a:solidFill>
                          <a:srgbClr val="000000"/>
                        </a:solidFill>
                        <a:effectLst/>
                        <a:latin typeface="Times New Roman" panose="02020603050405020304" pitchFamily="18" charset="0"/>
                      </a:endParaRPr>
                    </a:p>
                  </a:txBody>
                  <a:tcPr marL="5139" marR="5139" marT="5139" marB="0" anchor="b">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790687661"/>
                  </a:ext>
                </a:extLst>
              </a:tr>
            </a:tbl>
          </a:graphicData>
        </a:graphic>
      </p:graphicFrame>
    </p:spTree>
    <p:extLst>
      <p:ext uri="{BB962C8B-B14F-4D97-AF65-F5344CB8AC3E}">
        <p14:creationId xmlns:p14="http://schemas.microsoft.com/office/powerpoint/2010/main" val="1535349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C024943-D493-D37A-1E55-3CEA1B9E0E13}"/>
              </a:ext>
            </a:extLst>
          </p:cNvPr>
          <p:cNvSpPr>
            <a:spLocks noGrp="1"/>
          </p:cNvSpPr>
          <p:nvPr>
            <p:ph type="body" sz="quarter" idx="15"/>
          </p:nvPr>
        </p:nvSpPr>
        <p:spPr/>
        <p:txBody>
          <a:bodyPr/>
          <a:lstStyle/>
          <a:p>
            <a:pPr marL="0" indent="0">
              <a:buNone/>
            </a:pPr>
            <a:r>
              <a:rPr lang="en-US" altLang="zh-CN" dirty="0"/>
              <a:t>LSE</a:t>
            </a:r>
            <a:r>
              <a:rPr lang="zh-CN" altLang="en-US" dirty="0"/>
              <a:t> </a:t>
            </a:r>
            <a:r>
              <a:rPr lang="en-US" altLang="zh-CN" dirty="0"/>
              <a:t>Health</a:t>
            </a:r>
            <a:endParaRPr lang="en-US" dirty="0"/>
          </a:p>
        </p:txBody>
      </p:sp>
      <p:sp>
        <p:nvSpPr>
          <p:cNvPr id="7" name="Title 1">
            <a:extLst>
              <a:ext uri="{FF2B5EF4-FFF2-40B4-BE49-F238E27FC236}">
                <a16:creationId xmlns:a16="http://schemas.microsoft.com/office/drawing/2014/main" id="{50A72C9F-1406-5951-091C-BD5C7F02EEDA}"/>
              </a:ext>
            </a:extLst>
          </p:cNvPr>
          <p:cNvSpPr>
            <a:spLocks noGrp="1"/>
          </p:cNvSpPr>
          <p:nvPr>
            <p:ph type="title"/>
          </p:nvPr>
        </p:nvSpPr>
        <p:spPr>
          <a:xfrm>
            <a:off x="838199" y="1298232"/>
            <a:ext cx="10515600" cy="620202"/>
          </a:xfrm>
        </p:spPr>
        <p:txBody>
          <a:bodyPr/>
          <a:lstStyle/>
          <a:p>
            <a:pPr algn="l"/>
            <a:r>
              <a:rPr lang="en-US" altLang="zh-CN" sz="2800" dirty="0">
                <a:solidFill>
                  <a:srgbClr val="E0102B"/>
                </a:solidFill>
              </a:rPr>
              <a:t>Auxiliary analysis:</a:t>
            </a:r>
            <a:endParaRPr lang="en-US" sz="2800" dirty="0">
              <a:solidFill>
                <a:srgbClr val="E0102B"/>
              </a:solidFill>
            </a:endParaRPr>
          </a:p>
        </p:txBody>
      </p:sp>
      <p:sp>
        <p:nvSpPr>
          <p:cNvPr id="8" name="Text Placeholder 2">
            <a:extLst>
              <a:ext uri="{FF2B5EF4-FFF2-40B4-BE49-F238E27FC236}">
                <a16:creationId xmlns:a16="http://schemas.microsoft.com/office/drawing/2014/main" id="{A4EBD8C4-219B-7C27-808E-7F83208A2740}"/>
              </a:ext>
            </a:extLst>
          </p:cNvPr>
          <p:cNvSpPr txBox="1">
            <a:spLocks/>
          </p:cNvSpPr>
          <p:nvPr/>
        </p:nvSpPr>
        <p:spPr>
          <a:xfrm>
            <a:off x="838199" y="2038227"/>
            <a:ext cx="10515600" cy="4157188"/>
          </a:xfrm>
          <a:prstGeom prst="rect">
            <a:avLst/>
          </a:prstGeom>
        </p:spPr>
        <p:txBody>
          <a:bodyPr/>
          <a:lstStyle>
            <a:lvl1pPr marL="7937" indent="0" algn="l" defTabSz="914400" rtl="0" eaLnBrk="1" latinLnBrk="0" hangingPunct="1">
              <a:lnSpc>
                <a:spcPct val="90000"/>
              </a:lnSpc>
              <a:spcBef>
                <a:spcPts val="1000"/>
              </a:spcBef>
              <a:buClr>
                <a:srgbClr val="FF0000"/>
              </a:buClr>
              <a:buSzPct val="110000"/>
              <a:buFontTx/>
              <a:buNone/>
              <a:tabLst/>
              <a:defRPr sz="2000" kern="1200">
                <a:solidFill>
                  <a:schemeClr val="tx1"/>
                </a:solidFill>
                <a:latin typeface="Roboto" pitchFamily="2" charset="0"/>
                <a:ea typeface="Roboto" pitchFamily="2" charset="0"/>
                <a:cs typeface="+mn-cs"/>
              </a:defRPr>
            </a:lvl1pPr>
            <a:lvl2pPr marL="184150" indent="-176213" algn="l" defTabSz="900000" rtl="0" eaLnBrk="1" latinLnBrk="0" hangingPunct="1">
              <a:lnSpc>
                <a:spcPts val="3000"/>
              </a:lnSpc>
              <a:spcBef>
                <a:spcPts val="0"/>
              </a:spcBef>
              <a:spcAft>
                <a:spcPts val="0"/>
              </a:spcAft>
              <a:buClr>
                <a:srgbClr val="E0112B"/>
              </a:buClr>
              <a:buSzPct val="130000"/>
              <a:buFont typeface="Wingdings" pitchFamily="2" charset="2"/>
              <a:buChar char="§"/>
              <a:tabLst>
                <a:tab pos="3995738" algn="l"/>
              </a:tabLst>
              <a:defRPr sz="2000" kern="1200">
                <a:solidFill>
                  <a:schemeClr val="tx1"/>
                </a:solidFill>
                <a:latin typeface="Roboto" pitchFamily="2" charset="0"/>
                <a:ea typeface="Roboto" pitchFamily="2" charset="0"/>
                <a:cs typeface="+mn-cs"/>
              </a:defRPr>
            </a:lvl2pPr>
            <a:lvl3pPr marL="185738" indent="177800" algn="l" defTabSz="900000" rtl="0" eaLnBrk="1" latinLnBrk="0" hangingPunct="1">
              <a:lnSpc>
                <a:spcPts val="3000"/>
              </a:lnSpc>
              <a:spcBef>
                <a:spcPts val="0"/>
              </a:spcBef>
              <a:buClr>
                <a:srgbClr val="E0112B"/>
              </a:buClr>
              <a:buSzPct val="130000"/>
              <a:buFont typeface="Wingdings" pitchFamily="2" charset="2"/>
              <a:buChar char="§"/>
              <a:tabLst>
                <a:tab pos="3995738" algn="l"/>
              </a:tabLst>
              <a:defRPr sz="2000" kern="1200">
                <a:solidFill>
                  <a:schemeClr val="tx1"/>
                </a:solidFill>
                <a:latin typeface="Roboto" pitchFamily="2" charset="0"/>
                <a:ea typeface="Roboto" pitchFamily="2" charset="0"/>
                <a:cs typeface="+mn-cs"/>
              </a:defRPr>
            </a:lvl3pPr>
            <a:lvl4pPr marL="541338" indent="-177800" algn="l" defTabSz="900000" rtl="0" eaLnBrk="1" latinLnBrk="0" hangingPunct="1">
              <a:lnSpc>
                <a:spcPts val="3000"/>
              </a:lnSpc>
              <a:spcBef>
                <a:spcPts val="0"/>
              </a:spcBef>
              <a:buClr>
                <a:srgbClr val="E0112B"/>
              </a:buClr>
              <a:buSzPct val="130000"/>
              <a:buFont typeface="Wingdings" pitchFamily="2" charset="2"/>
              <a:buChar char="§"/>
              <a:tabLst>
                <a:tab pos="3995738" algn="l"/>
              </a:tabLst>
              <a:defRPr sz="1700" kern="1200">
                <a:solidFill>
                  <a:schemeClr val="tx1"/>
                </a:solidFill>
                <a:latin typeface="Roboto" pitchFamily="2" charset="0"/>
                <a:ea typeface="Roboto" pitchFamily="2" charset="0"/>
                <a:cs typeface="+mn-cs"/>
              </a:defRPr>
            </a:lvl4pPr>
            <a:lvl5pPr marL="717550" marR="0" indent="-176213" algn="l" defTabSz="900000" rtl="0" eaLnBrk="1" fontAlgn="auto" latinLnBrk="0" hangingPunct="1">
              <a:lnSpc>
                <a:spcPts val="3000"/>
              </a:lnSpc>
              <a:spcBef>
                <a:spcPts val="0"/>
              </a:spcBef>
              <a:spcAft>
                <a:spcPts val="0"/>
              </a:spcAft>
              <a:buClr>
                <a:srgbClr val="E0112B"/>
              </a:buClr>
              <a:buSzPct val="130000"/>
              <a:buFont typeface="Wingdings" pitchFamily="2" charset="2"/>
              <a:buChar char="§"/>
              <a:tabLst>
                <a:tab pos="3995738" algn="l"/>
              </a:tabLst>
              <a:defRPr sz="1700" kern="1200">
                <a:solidFill>
                  <a:schemeClr val="tx1"/>
                </a:solidFill>
                <a:latin typeface="Roboto" pitchFamily="2" charset="0"/>
                <a:ea typeface="Roboto"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0837" indent="-342900">
              <a:buFont typeface="Arial" panose="020B0604020202020204" pitchFamily="34" charset="0"/>
              <a:buChar char="•"/>
            </a:pPr>
            <a:r>
              <a:rPr lang="en-US" altLang="zh-CN" sz="2400" dirty="0"/>
              <a:t>Mortality differential of the COVID-19 pandemic across the ”left-behind” typologies</a:t>
            </a:r>
          </a:p>
          <a:p>
            <a:pPr marL="350837" indent="-342900">
              <a:buFont typeface="Arial" panose="020B0604020202020204" pitchFamily="34" charset="0"/>
              <a:buChar char="•"/>
            </a:pPr>
            <a:r>
              <a:rPr lang="en-US" altLang="zh-CN" sz="2400" dirty="0"/>
              <a:t>We added an interaction term of the pandemic dummy and “left-behind” typologies</a:t>
            </a:r>
          </a:p>
          <a:p>
            <a:pPr marL="350837" indent="-342900">
              <a:buFont typeface="Arial" panose="020B0604020202020204" pitchFamily="34" charset="0"/>
              <a:buChar char="•"/>
            </a:pPr>
            <a:endParaRPr lang="en-US" altLang="zh-CN" sz="2400" dirty="0"/>
          </a:p>
          <a:p>
            <a:pPr marL="350837" indent="-342900">
              <a:buFont typeface="Arial" panose="020B0604020202020204" pitchFamily="34" charset="0"/>
              <a:buChar char="•"/>
            </a:pPr>
            <a:endParaRPr lang="en-US" altLang="zh-CN" sz="2400" dirty="0"/>
          </a:p>
        </p:txBody>
      </p:sp>
      <p:sp>
        <p:nvSpPr>
          <p:cNvPr id="6" name="Rectangle 5">
            <a:extLst>
              <a:ext uri="{FF2B5EF4-FFF2-40B4-BE49-F238E27FC236}">
                <a16:creationId xmlns:a16="http://schemas.microsoft.com/office/drawing/2014/main" id="{792ADAB0-A961-8466-02D9-DF24B2EE97BA}"/>
              </a:ext>
            </a:extLst>
          </p:cNvPr>
          <p:cNvSpPr/>
          <p:nvPr/>
        </p:nvSpPr>
        <p:spPr>
          <a:xfrm>
            <a:off x="188259" y="6195415"/>
            <a:ext cx="1021976" cy="4400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29815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FF1D4-2558-12C5-8157-BE7739C1418C}"/>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7461C406-4B58-2096-E2AD-AD18E7EF9BF8}"/>
              </a:ext>
            </a:extLst>
          </p:cNvPr>
          <p:cNvSpPr txBox="1">
            <a:spLocks/>
          </p:cNvSpPr>
          <p:nvPr/>
        </p:nvSpPr>
        <p:spPr>
          <a:xfrm>
            <a:off x="7111410" y="528404"/>
            <a:ext cx="5080590" cy="5946824"/>
          </a:xfrm>
          <a:prstGeom prst="rect">
            <a:avLst/>
          </a:prstGeom>
        </p:spPr>
        <p:txBody>
          <a:bodyPr/>
          <a:lstStyle>
            <a:lvl1pPr marL="7937" indent="0" algn="l" defTabSz="914400" rtl="0" eaLnBrk="1" latinLnBrk="0" hangingPunct="1">
              <a:lnSpc>
                <a:spcPct val="90000"/>
              </a:lnSpc>
              <a:spcBef>
                <a:spcPts val="1000"/>
              </a:spcBef>
              <a:buClr>
                <a:srgbClr val="FF0000"/>
              </a:buClr>
              <a:buSzPct val="110000"/>
              <a:buFontTx/>
              <a:buNone/>
              <a:tabLst/>
              <a:defRPr sz="2000" kern="1200">
                <a:solidFill>
                  <a:schemeClr val="tx1"/>
                </a:solidFill>
                <a:latin typeface="Roboto" pitchFamily="2" charset="0"/>
                <a:ea typeface="Roboto" pitchFamily="2" charset="0"/>
                <a:cs typeface="+mn-cs"/>
              </a:defRPr>
            </a:lvl1pPr>
            <a:lvl2pPr marL="184150" indent="-176213" algn="l" defTabSz="900000" rtl="0" eaLnBrk="1" latinLnBrk="0" hangingPunct="1">
              <a:lnSpc>
                <a:spcPts val="3000"/>
              </a:lnSpc>
              <a:spcBef>
                <a:spcPts val="0"/>
              </a:spcBef>
              <a:spcAft>
                <a:spcPts val="0"/>
              </a:spcAft>
              <a:buClr>
                <a:srgbClr val="E0112B"/>
              </a:buClr>
              <a:buSzPct val="130000"/>
              <a:buFont typeface="Wingdings" pitchFamily="2" charset="2"/>
              <a:buChar char="§"/>
              <a:tabLst>
                <a:tab pos="3995738" algn="l"/>
              </a:tabLst>
              <a:defRPr sz="2000" kern="1200">
                <a:solidFill>
                  <a:schemeClr val="tx1"/>
                </a:solidFill>
                <a:latin typeface="Roboto" pitchFamily="2" charset="0"/>
                <a:ea typeface="Roboto" pitchFamily="2" charset="0"/>
                <a:cs typeface="+mn-cs"/>
              </a:defRPr>
            </a:lvl2pPr>
            <a:lvl3pPr marL="185738" indent="177800" algn="l" defTabSz="900000" rtl="0" eaLnBrk="1" latinLnBrk="0" hangingPunct="1">
              <a:lnSpc>
                <a:spcPts val="3000"/>
              </a:lnSpc>
              <a:spcBef>
                <a:spcPts val="0"/>
              </a:spcBef>
              <a:buClr>
                <a:srgbClr val="E0112B"/>
              </a:buClr>
              <a:buSzPct val="130000"/>
              <a:buFont typeface="Wingdings" pitchFamily="2" charset="2"/>
              <a:buChar char="§"/>
              <a:tabLst>
                <a:tab pos="3995738" algn="l"/>
              </a:tabLst>
              <a:defRPr sz="2000" kern="1200">
                <a:solidFill>
                  <a:schemeClr val="tx1"/>
                </a:solidFill>
                <a:latin typeface="Roboto" pitchFamily="2" charset="0"/>
                <a:ea typeface="Roboto" pitchFamily="2" charset="0"/>
                <a:cs typeface="+mn-cs"/>
              </a:defRPr>
            </a:lvl3pPr>
            <a:lvl4pPr marL="541338" indent="-177800" algn="l" defTabSz="900000" rtl="0" eaLnBrk="1" latinLnBrk="0" hangingPunct="1">
              <a:lnSpc>
                <a:spcPts val="3000"/>
              </a:lnSpc>
              <a:spcBef>
                <a:spcPts val="0"/>
              </a:spcBef>
              <a:buClr>
                <a:srgbClr val="E0112B"/>
              </a:buClr>
              <a:buSzPct val="130000"/>
              <a:buFont typeface="Wingdings" pitchFamily="2" charset="2"/>
              <a:buChar char="§"/>
              <a:tabLst>
                <a:tab pos="3995738" algn="l"/>
              </a:tabLst>
              <a:defRPr sz="1700" kern="1200">
                <a:solidFill>
                  <a:schemeClr val="tx1"/>
                </a:solidFill>
                <a:latin typeface="Roboto" pitchFamily="2" charset="0"/>
                <a:ea typeface="Roboto" pitchFamily="2" charset="0"/>
                <a:cs typeface="+mn-cs"/>
              </a:defRPr>
            </a:lvl4pPr>
            <a:lvl5pPr marL="717550" marR="0" indent="-176213" algn="l" defTabSz="900000" rtl="0" eaLnBrk="1" fontAlgn="auto" latinLnBrk="0" hangingPunct="1">
              <a:lnSpc>
                <a:spcPts val="3000"/>
              </a:lnSpc>
              <a:spcBef>
                <a:spcPts val="0"/>
              </a:spcBef>
              <a:spcAft>
                <a:spcPts val="0"/>
              </a:spcAft>
              <a:buClr>
                <a:srgbClr val="E0112B"/>
              </a:buClr>
              <a:buSzPct val="130000"/>
              <a:buFont typeface="Wingdings" pitchFamily="2" charset="2"/>
              <a:buChar char="§"/>
              <a:tabLst>
                <a:tab pos="3995738" algn="l"/>
              </a:tabLst>
              <a:defRPr sz="1700" kern="1200">
                <a:solidFill>
                  <a:schemeClr val="tx1"/>
                </a:solidFill>
                <a:latin typeface="Roboto" pitchFamily="2" charset="0"/>
                <a:ea typeface="Roboto"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0837" indent="-342900">
              <a:buFont typeface="Arial" panose="020B0604020202020204" pitchFamily="34" charset="0"/>
              <a:buChar char="•"/>
            </a:pPr>
            <a:r>
              <a:rPr lang="en-US" altLang="zh-CN" sz="2400" dirty="0"/>
              <a:t>Different from the main analysis, i</a:t>
            </a:r>
            <a:r>
              <a:rPr lang="en-US" sz="2400" dirty="0"/>
              <a:t>n terms of the COVID-19 pandemic mortality, the best-performing typology is demographic decline and ageing, while the worst-performing typology is economic decline and deindustrialization</a:t>
            </a:r>
          </a:p>
          <a:p>
            <a:pPr marL="350837" indent="-342900">
              <a:buFont typeface="Arial" panose="020B0604020202020204" pitchFamily="34" charset="0"/>
              <a:buChar char="•"/>
            </a:pPr>
            <a:r>
              <a:rPr lang="en-US" sz="2400" dirty="0"/>
              <a:t>Both the best and worst performing typologies are considered ”left-behind” regions, which suggests heterogeneity in “left-behind” regions</a:t>
            </a:r>
            <a:endParaRPr lang="en-GB" sz="2400" dirty="0"/>
          </a:p>
        </p:txBody>
      </p:sp>
      <p:graphicFrame>
        <p:nvGraphicFramePr>
          <p:cNvPr id="4" name="Table 3">
            <a:extLst>
              <a:ext uri="{FF2B5EF4-FFF2-40B4-BE49-F238E27FC236}">
                <a16:creationId xmlns:a16="http://schemas.microsoft.com/office/drawing/2014/main" id="{639D7A37-AF9F-991F-80EE-ECF580CD74B9}"/>
              </a:ext>
            </a:extLst>
          </p:cNvPr>
          <p:cNvGraphicFramePr>
            <a:graphicFrameLocks noGrp="1"/>
          </p:cNvGraphicFramePr>
          <p:nvPr>
            <p:extLst>
              <p:ext uri="{D42A27DB-BD31-4B8C-83A1-F6EECF244321}">
                <p14:modId xmlns:p14="http://schemas.microsoft.com/office/powerpoint/2010/main" val="1489569476"/>
              </p:ext>
            </p:extLst>
          </p:nvPr>
        </p:nvGraphicFramePr>
        <p:xfrm>
          <a:off x="83001" y="107576"/>
          <a:ext cx="6898712" cy="6416218"/>
        </p:xfrm>
        <a:graphic>
          <a:graphicData uri="http://schemas.openxmlformats.org/drawingml/2006/table">
            <a:tbl>
              <a:tblPr/>
              <a:tblGrid>
                <a:gridCol w="3919268">
                  <a:extLst>
                    <a:ext uri="{9D8B030D-6E8A-4147-A177-3AD203B41FA5}">
                      <a16:colId xmlns:a16="http://schemas.microsoft.com/office/drawing/2014/main" val="267015694"/>
                    </a:ext>
                  </a:extLst>
                </a:gridCol>
                <a:gridCol w="869838">
                  <a:extLst>
                    <a:ext uri="{9D8B030D-6E8A-4147-A177-3AD203B41FA5}">
                      <a16:colId xmlns:a16="http://schemas.microsoft.com/office/drawing/2014/main" val="950061944"/>
                    </a:ext>
                  </a:extLst>
                </a:gridCol>
                <a:gridCol w="1029808">
                  <a:extLst>
                    <a:ext uri="{9D8B030D-6E8A-4147-A177-3AD203B41FA5}">
                      <a16:colId xmlns:a16="http://schemas.microsoft.com/office/drawing/2014/main" val="125885924"/>
                    </a:ext>
                  </a:extLst>
                </a:gridCol>
                <a:gridCol w="1079798">
                  <a:extLst>
                    <a:ext uri="{9D8B030D-6E8A-4147-A177-3AD203B41FA5}">
                      <a16:colId xmlns:a16="http://schemas.microsoft.com/office/drawing/2014/main" val="3655009938"/>
                    </a:ext>
                  </a:extLst>
                </a:gridCol>
              </a:tblGrid>
              <a:tr h="389286">
                <a:tc>
                  <a:txBody>
                    <a:bodyPr/>
                    <a:lstStyle/>
                    <a:p>
                      <a:pPr algn="l" fontAlgn="b">
                        <a:buNone/>
                      </a:pPr>
                      <a:r>
                        <a:rPr lang="en-GB" sz="1200" b="0" i="0" u="none" strike="noStrike" dirty="0">
                          <a:solidFill>
                            <a:srgbClr val="000000"/>
                          </a:solidFill>
                          <a:effectLst/>
                          <a:latin typeface="Times New Roman" panose="02020603050405020304" pitchFamily="18" charset="0"/>
                        </a:rPr>
                        <a:t> </a:t>
                      </a:r>
                    </a:p>
                  </a:txBody>
                  <a:tcPr marL="6834" marR="6834" marT="683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mortality</a:t>
                      </a:r>
                    </a:p>
                  </a:txBody>
                  <a:tcPr marL="6834" marR="6834" marT="683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200" b="0" i="0" u="none" strike="noStrike" dirty="0">
                          <a:solidFill>
                            <a:srgbClr val="000000"/>
                          </a:solidFill>
                          <a:effectLst/>
                          <a:latin typeface="Times New Roman" panose="02020603050405020304" pitchFamily="18" charset="0"/>
                        </a:rPr>
                        <a:t>male mortality</a:t>
                      </a:r>
                    </a:p>
                  </a:txBody>
                  <a:tcPr marL="6834" marR="6834" marT="683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female mortality</a:t>
                      </a:r>
                    </a:p>
                  </a:txBody>
                  <a:tcPr marL="6834" marR="6834" marT="683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89554162"/>
                  </a:ext>
                </a:extLst>
              </a:tr>
              <a:tr h="201860">
                <a:tc>
                  <a:txBody>
                    <a:bodyPr/>
                    <a:lstStyle/>
                    <a:p>
                      <a:pPr algn="l" fontAlgn="b">
                        <a:buNone/>
                      </a:pPr>
                      <a:r>
                        <a:rPr lang="en-GB" sz="1200" b="0" i="0" u="none" strike="noStrike">
                          <a:solidFill>
                            <a:srgbClr val="000000"/>
                          </a:solidFill>
                          <a:effectLst/>
                          <a:latin typeface="Times New Roman" panose="02020603050405020304" pitchFamily="18" charset="0"/>
                        </a:rPr>
                        <a:t>Left-behind typology</a:t>
                      </a:r>
                    </a:p>
                  </a:txBody>
                  <a:tcPr marL="6834" marR="6834" marT="6834"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buNone/>
                      </a:pPr>
                      <a:endParaRPr lang="en-GB" sz="1200" b="0" i="0" u="none" strike="noStrike">
                        <a:solidFill>
                          <a:srgbClr val="000000"/>
                        </a:solidFill>
                        <a:effectLst/>
                        <a:latin typeface="Times New Roman" panose="02020603050405020304" pitchFamily="18" charset="0"/>
                      </a:endParaRPr>
                    </a:p>
                  </a:txBody>
                  <a:tcPr marL="6834" marR="6834" marT="6834"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buNone/>
                      </a:pPr>
                      <a:endParaRPr lang="en-GB" sz="1200" b="0" i="0" u="none" strike="noStrike">
                        <a:solidFill>
                          <a:srgbClr val="000000"/>
                        </a:solidFill>
                        <a:effectLst/>
                        <a:latin typeface="Times New Roman" panose="02020603050405020304" pitchFamily="18" charset="0"/>
                      </a:endParaRPr>
                    </a:p>
                  </a:txBody>
                  <a:tcPr marL="6834" marR="6834" marT="6834"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buNone/>
                      </a:pPr>
                      <a:endParaRPr lang="en-GB" sz="1200" b="0" i="0" u="none" strike="noStrike">
                        <a:solidFill>
                          <a:srgbClr val="000000"/>
                        </a:solidFill>
                        <a:effectLst/>
                        <a:latin typeface="Times New Roman" panose="02020603050405020304" pitchFamily="18" charset="0"/>
                      </a:endParaRPr>
                    </a:p>
                  </a:txBody>
                  <a:tcPr marL="6834" marR="6834" marT="6834" marB="0" anchor="b">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262633851"/>
                  </a:ext>
                </a:extLst>
              </a:tr>
              <a:tr h="201860">
                <a:tc>
                  <a:txBody>
                    <a:bodyPr/>
                    <a:lstStyle/>
                    <a:p>
                      <a:pPr algn="l" fontAlgn="b">
                        <a:buNone/>
                      </a:pPr>
                      <a:r>
                        <a:rPr lang="en-GB" sz="1200" b="0" i="0" u="none" strike="noStrike" dirty="0">
                          <a:solidFill>
                            <a:srgbClr val="000000"/>
                          </a:solidFill>
                          <a:effectLst/>
                          <a:latin typeface="Times New Roman" panose="02020603050405020304" pitchFamily="18" charset="0"/>
                        </a:rPr>
                        <a:t>Demographic decline and ageing (reference)</a:t>
                      </a:r>
                    </a:p>
                  </a:txBody>
                  <a:tcPr marL="41003" marR="6834" marT="6834" marB="0" anchor="b">
                    <a:lnL>
                      <a:noFill/>
                    </a:lnL>
                    <a:lnR>
                      <a:noFill/>
                    </a:lnR>
                    <a:lnT>
                      <a:noFill/>
                    </a:lnT>
                    <a:lnB>
                      <a:noFill/>
                    </a:lnB>
                    <a:noFill/>
                  </a:tcPr>
                </a:tc>
                <a:tc>
                  <a:txBody>
                    <a:bodyPr/>
                    <a:lstStyle/>
                    <a:p>
                      <a:pPr algn="l" fontAlgn="b">
                        <a:buNone/>
                      </a:pPr>
                      <a:endParaRPr lang="en-GB" sz="1200" b="0" i="0" u="none" strike="noStrike">
                        <a:solidFill>
                          <a:srgbClr val="000000"/>
                        </a:solidFill>
                        <a:effectLst/>
                        <a:latin typeface="Times New Roman" panose="02020603050405020304" pitchFamily="18" charset="0"/>
                      </a:endParaRPr>
                    </a:p>
                  </a:txBody>
                  <a:tcPr marL="6834" marR="6834" marT="6834" marB="0" anchor="b">
                    <a:lnL>
                      <a:noFill/>
                    </a:lnL>
                    <a:lnR>
                      <a:noFill/>
                    </a:lnR>
                    <a:lnT>
                      <a:noFill/>
                    </a:lnT>
                    <a:lnB>
                      <a:noFill/>
                    </a:lnB>
                    <a:noFill/>
                  </a:tcPr>
                </a:tc>
                <a:tc>
                  <a:txBody>
                    <a:bodyPr/>
                    <a:lstStyle/>
                    <a:p>
                      <a:pPr algn="l" fontAlgn="b">
                        <a:buNone/>
                      </a:pPr>
                      <a:endParaRPr lang="en-GB" sz="1200" b="0" i="0" u="none" strike="noStrike">
                        <a:solidFill>
                          <a:srgbClr val="000000"/>
                        </a:solidFill>
                        <a:effectLst/>
                        <a:latin typeface="Times New Roman" panose="02020603050405020304" pitchFamily="18" charset="0"/>
                      </a:endParaRPr>
                    </a:p>
                  </a:txBody>
                  <a:tcPr marL="6834" marR="6834" marT="6834" marB="0" anchor="b">
                    <a:lnL>
                      <a:noFill/>
                    </a:lnL>
                    <a:lnR>
                      <a:noFill/>
                    </a:lnR>
                    <a:lnT>
                      <a:noFill/>
                    </a:lnT>
                    <a:lnB>
                      <a:noFill/>
                    </a:lnB>
                    <a:noFill/>
                  </a:tcPr>
                </a:tc>
                <a:tc>
                  <a:txBody>
                    <a:bodyPr/>
                    <a:lstStyle/>
                    <a:p>
                      <a:pPr algn="l" fontAlgn="b">
                        <a:buNone/>
                      </a:pPr>
                      <a:endParaRPr lang="en-GB" sz="1200" b="0" i="0" u="none" strike="noStrike">
                        <a:solidFill>
                          <a:srgbClr val="000000"/>
                        </a:solidFill>
                        <a:effectLst/>
                        <a:latin typeface="Times New Roman" panose="02020603050405020304" pitchFamily="18" charset="0"/>
                      </a:endParaRPr>
                    </a:p>
                  </a:txBody>
                  <a:tcPr marL="6834" marR="6834" marT="6834" marB="0" anchor="b">
                    <a:lnL>
                      <a:noFill/>
                    </a:lnL>
                    <a:lnR>
                      <a:noFill/>
                    </a:lnR>
                    <a:lnT>
                      <a:noFill/>
                    </a:lnT>
                    <a:lnB>
                      <a:noFill/>
                    </a:lnB>
                    <a:noFill/>
                  </a:tcPr>
                </a:tc>
                <a:extLst>
                  <a:ext uri="{0D108BD9-81ED-4DB2-BD59-A6C34878D82A}">
                    <a16:rowId xmlns:a16="http://schemas.microsoft.com/office/drawing/2014/main" val="437104877"/>
                  </a:ext>
                </a:extLst>
              </a:tr>
              <a:tr h="201860">
                <a:tc>
                  <a:txBody>
                    <a:bodyPr/>
                    <a:lstStyle/>
                    <a:p>
                      <a:pPr algn="l" fontAlgn="b">
                        <a:buNone/>
                      </a:pPr>
                      <a:endParaRPr lang="en-GB" sz="1200" b="0" i="0" u="none" strike="noStrike">
                        <a:solidFill>
                          <a:srgbClr val="000000"/>
                        </a:solidFill>
                        <a:effectLst/>
                        <a:latin typeface="Times New Roman" panose="02020603050405020304" pitchFamily="18" charset="0"/>
                      </a:endParaRPr>
                    </a:p>
                  </a:txBody>
                  <a:tcPr marL="41003" marR="6834" marT="6834" marB="0" anchor="b">
                    <a:lnL>
                      <a:noFill/>
                    </a:lnL>
                    <a:lnR>
                      <a:noFill/>
                    </a:lnR>
                    <a:lnT>
                      <a:noFill/>
                    </a:lnT>
                    <a:lnB>
                      <a:noFill/>
                    </a:lnB>
                    <a:noFill/>
                  </a:tcPr>
                </a:tc>
                <a:tc>
                  <a:txBody>
                    <a:bodyPr/>
                    <a:lstStyle/>
                    <a:p>
                      <a:pPr algn="l" fontAlgn="b">
                        <a:buNone/>
                      </a:pPr>
                      <a:endParaRPr lang="en-GB" sz="1200" b="0" i="0" u="none" strike="noStrike">
                        <a:solidFill>
                          <a:srgbClr val="000000"/>
                        </a:solidFill>
                        <a:effectLst/>
                        <a:latin typeface="Times New Roman" panose="02020603050405020304" pitchFamily="18" charset="0"/>
                      </a:endParaRPr>
                    </a:p>
                  </a:txBody>
                  <a:tcPr marL="6834" marR="6834" marT="6834" marB="0" anchor="b">
                    <a:lnL>
                      <a:noFill/>
                    </a:lnL>
                    <a:lnR>
                      <a:noFill/>
                    </a:lnR>
                    <a:lnT>
                      <a:noFill/>
                    </a:lnT>
                    <a:lnB>
                      <a:noFill/>
                    </a:lnB>
                    <a:noFill/>
                  </a:tcPr>
                </a:tc>
                <a:tc>
                  <a:txBody>
                    <a:bodyPr/>
                    <a:lstStyle/>
                    <a:p>
                      <a:pPr algn="l" fontAlgn="b">
                        <a:buNone/>
                      </a:pPr>
                      <a:endParaRPr lang="en-GB" sz="1200" b="0" i="0" u="none" strike="noStrike">
                        <a:solidFill>
                          <a:srgbClr val="000000"/>
                        </a:solidFill>
                        <a:effectLst/>
                        <a:latin typeface="Times New Roman" panose="02020603050405020304" pitchFamily="18" charset="0"/>
                      </a:endParaRPr>
                    </a:p>
                  </a:txBody>
                  <a:tcPr marL="6834" marR="6834" marT="6834" marB="0" anchor="b">
                    <a:lnL>
                      <a:noFill/>
                    </a:lnL>
                    <a:lnR>
                      <a:noFill/>
                    </a:lnR>
                    <a:lnT>
                      <a:noFill/>
                    </a:lnT>
                    <a:lnB>
                      <a:noFill/>
                    </a:lnB>
                    <a:noFill/>
                  </a:tcPr>
                </a:tc>
                <a:tc>
                  <a:txBody>
                    <a:bodyPr/>
                    <a:lstStyle/>
                    <a:p>
                      <a:pPr algn="l" fontAlgn="b">
                        <a:buNone/>
                      </a:pPr>
                      <a:endParaRPr lang="en-GB" sz="1200" b="0" i="0" u="none" strike="noStrike">
                        <a:solidFill>
                          <a:srgbClr val="000000"/>
                        </a:solidFill>
                        <a:effectLst/>
                        <a:latin typeface="Times New Roman" panose="02020603050405020304" pitchFamily="18" charset="0"/>
                      </a:endParaRPr>
                    </a:p>
                  </a:txBody>
                  <a:tcPr marL="6834" marR="6834" marT="6834" marB="0" anchor="b">
                    <a:lnL>
                      <a:noFill/>
                    </a:lnL>
                    <a:lnR>
                      <a:noFill/>
                    </a:lnR>
                    <a:lnT>
                      <a:noFill/>
                    </a:lnT>
                    <a:lnB>
                      <a:noFill/>
                    </a:lnB>
                    <a:noFill/>
                  </a:tcPr>
                </a:tc>
                <a:extLst>
                  <a:ext uri="{0D108BD9-81ED-4DB2-BD59-A6C34878D82A}">
                    <a16:rowId xmlns:a16="http://schemas.microsoft.com/office/drawing/2014/main" val="2489373880"/>
                  </a:ext>
                </a:extLst>
              </a:tr>
              <a:tr h="389286">
                <a:tc>
                  <a:txBody>
                    <a:bodyPr/>
                    <a:lstStyle/>
                    <a:p>
                      <a:pPr algn="l" fontAlgn="b">
                        <a:buNone/>
                      </a:pPr>
                      <a:r>
                        <a:rPr lang="en-GB" sz="1200" b="0" i="0" u="none" strike="noStrike" dirty="0">
                          <a:solidFill>
                            <a:srgbClr val="000000"/>
                          </a:solidFill>
                          <a:effectLst/>
                          <a:latin typeface="Times New Roman" panose="02020603050405020304" pitchFamily="18" charset="0"/>
                        </a:rPr>
                        <a:t>Long-term economic prosperity</a:t>
                      </a:r>
                    </a:p>
                  </a:txBody>
                  <a:tcPr marL="41003" marR="6834" marT="6834"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-118.236***</a:t>
                      </a:r>
                    </a:p>
                  </a:txBody>
                  <a:tcPr marL="6834" marR="6834" marT="6834"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-170.491***</a:t>
                      </a:r>
                    </a:p>
                  </a:txBody>
                  <a:tcPr marL="6834" marR="6834" marT="6834"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-76.384***</a:t>
                      </a:r>
                    </a:p>
                  </a:txBody>
                  <a:tcPr marL="6834" marR="6834" marT="6834" marB="0" anchor="b">
                    <a:lnL>
                      <a:noFill/>
                    </a:lnL>
                    <a:lnR>
                      <a:noFill/>
                    </a:lnR>
                    <a:lnT>
                      <a:noFill/>
                    </a:lnT>
                    <a:lnB>
                      <a:noFill/>
                    </a:lnB>
                    <a:noFill/>
                  </a:tcPr>
                </a:tc>
                <a:extLst>
                  <a:ext uri="{0D108BD9-81ED-4DB2-BD59-A6C34878D82A}">
                    <a16:rowId xmlns:a16="http://schemas.microsoft.com/office/drawing/2014/main" val="768709441"/>
                  </a:ext>
                </a:extLst>
              </a:tr>
              <a:tr h="201860">
                <a:tc>
                  <a:txBody>
                    <a:bodyPr/>
                    <a:lstStyle/>
                    <a:p>
                      <a:pPr algn="l" fontAlgn="b">
                        <a:buNone/>
                      </a:pPr>
                      <a:endParaRPr lang="en-GB" sz="1200" b="0" i="0" u="none" strike="noStrike">
                        <a:solidFill>
                          <a:srgbClr val="000000"/>
                        </a:solidFill>
                        <a:effectLst/>
                        <a:latin typeface="Times New Roman" panose="02020603050405020304" pitchFamily="18" charset="0"/>
                      </a:endParaRPr>
                    </a:p>
                  </a:txBody>
                  <a:tcPr marL="41003" marR="6834" marT="6834"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(5.882)</a:t>
                      </a:r>
                    </a:p>
                  </a:txBody>
                  <a:tcPr marL="6834" marR="6834" marT="6834"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(8.316)</a:t>
                      </a:r>
                    </a:p>
                  </a:txBody>
                  <a:tcPr marL="6834" marR="6834" marT="6834"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(4.988)</a:t>
                      </a:r>
                    </a:p>
                  </a:txBody>
                  <a:tcPr marL="6834" marR="6834" marT="6834" marB="0" anchor="b">
                    <a:lnL>
                      <a:noFill/>
                    </a:lnL>
                    <a:lnR>
                      <a:noFill/>
                    </a:lnR>
                    <a:lnT>
                      <a:noFill/>
                    </a:lnT>
                    <a:lnB>
                      <a:noFill/>
                    </a:lnB>
                    <a:noFill/>
                  </a:tcPr>
                </a:tc>
                <a:extLst>
                  <a:ext uri="{0D108BD9-81ED-4DB2-BD59-A6C34878D82A}">
                    <a16:rowId xmlns:a16="http://schemas.microsoft.com/office/drawing/2014/main" val="1503834936"/>
                  </a:ext>
                </a:extLst>
              </a:tr>
              <a:tr h="201860">
                <a:tc>
                  <a:txBody>
                    <a:bodyPr/>
                    <a:lstStyle/>
                    <a:p>
                      <a:pPr algn="l" fontAlgn="b">
                        <a:buNone/>
                      </a:pPr>
                      <a:r>
                        <a:rPr lang="en-GB" sz="1200" b="0" i="0" u="none" strike="noStrike">
                          <a:solidFill>
                            <a:srgbClr val="000000"/>
                          </a:solidFill>
                          <a:effectLst/>
                          <a:latin typeface="Times New Roman" panose="02020603050405020304" pitchFamily="18" charset="0"/>
                        </a:rPr>
                        <a:t>High growth </a:t>
                      </a:r>
                    </a:p>
                  </a:txBody>
                  <a:tcPr marL="41003" marR="6834" marT="6834"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-98.995***</a:t>
                      </a:r>
                    </a:p>
                  </a:txBody>
                  <a:tcPr marL="6834" marR="6834" marT="6834"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-148.771***</a:t>
                      </a:r>
                    </a:p>
                  </a:txBody>
                  <a:tcPr marL="6834" marR="6834" marT="6834"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-61.272***</a:t>
                      </a:r>
                    </a:p>
                  </a:txBody>
                  <a:tcPr marL="6834" marR="6834" marT="6834" marB="0" anchor="b">
                    <a:lnL>
                      <a:noFill/>
                    </a:lnL>
                    <a:lnR>
                      <a:noFill/>
                    </a:lnR>
                    <a:lnT>
                      <a:noFill/>
                    </a:lnT>
                    <a:lnB>
                      <a:noFill/>
                    </a:lnB>
                    <a:noFill/>
                  </a:tcPr>
                </a:tc>
                <a:extLst>
                  <a:ext uri="{0D108BD9-81ED-4DB2-BD59-A6C34878D82A}">
                    <a16:rowId xmlns:a16="http://schemas.microsoft.com/office/drawing/2014/main" val="4139046802"/>
                  </a:ext>
                </a:extLst>
              </a:tr>
              <a:tr h="201860">
                <a:tc>
                  <a:txBody>
                    <a:bodyPr/>
                    <a:lstStyle/>
                    <a:p>
                      <a:pPr algn="l" fontAlgn="b">
                        <a:buNone/>
                      </a:pPr>
                      <a:endParaRPr lang="en-GB" sz="1200" b="0" i="0" u="none" strike="noStrike">
                        <a:solidFill>
                          <a:srgbClr val="000000"/>
                        </a:solidFill>
                        <a:effectLst/>
                        <a:latin typeface="Times New Roman" panose="02020603050405020304" pitchFamily="18" charset="0"/>
                      </a:endParaRPr>
                    </a:p>
                  </a:txBody>
                  <a:tcPr marL="41003" marR="6834" marT="6834"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(3.117)</a:t>
                      </a:r>
                    </a:p>
                  </a:txBody>
                  <a:tcPr marL="6834" marR="6834" marT="6834"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(4.623)</a:t>
                      </a:r>
                    </a:p>
                  </a:txBody>
                  <a:tcPr marL="6834" marR="6834" marT="6834"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(2.697)</a:t>
                      </a:r>
                    </a:p>
                  </a:txBody>
                  <a:tcPr marL="6834" marR="6834" marT="6834" marB="0" anchor="b">
                    <a:lnL>
                      <a:noFill/>
                    </a:lnL>
                    <a:lnR>
                      <a:noFill/>
                    </a:lnR>
                    <a:lnT>
                      <a:noFill/>
                    </a:lnT>
                    <a:lnB>
                      <a:noFill/>
                    </a:lnB>
                    <a:noFill/>
                  </a:tcPr>
                </a:tc>
                <a:extLst>
                  <a:ext uri="{0D108BD9-81ED-4DB2-BD59-A6C34878D82A}">
                    <a16:rowId xmlns:a16="http://schemas.microsoft.com/office/drawing/2014/main" val="2831245003"/>
                  </a:ext>
                </a:extLst>
              </a:tr>
              <a:tr h="201860">
                <a:tc>
                  <a:txBody>
                    <a:bodyPr/>
                    <a:lstStyle/>
                    <a:p>
                      <a:pPr algn="l" fontAlgn="b">
                        <a:buNone/>
                      </a:pPr>
                      <a:r>
                        <a:rPr lang="en-GB" sz="1200" b="0" i="0" u="none" strike="noStrike">
                          <a:solidFill>
                            <a:srgbClr val="000000"/>
                          </a:solidFill>
                          <a:effectLst/>
                          <a:latin typeface="Times New Roman" panose="02020603050405020304" pitchFamily="18" charset="0"/>
                        </a:rPr>
                        <a:t>Relative economic and demographic stability</a:t>
                      </a:r>
                    </a:p>
                  </a:txBody>
                  <a:tcPr marL="41003" marR="6834" marT="6834"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-58.705***</a:t>
                      </a:r>
                    </a:p>
                  </a:txBody>
                  <a:tcPr marL="6834" marR="6834" marT="6834"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-93.756***</a:t>
                      </a:r>
                    </a:p>
                  </a:txBody>
                  <a:tcPr marL="6834" marR="6834" marT="6834"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-32.793***</a:t>
                      </a:r>
                    </a:p>
                  </a:txBody>
                  <a:tcPr marL="6834" marR="6834" marT="6834" marB="0" anchor="b">
                    <a:lnL>
                      <a:noFill/>
                    </a:lnL>
                    <a:lnR>
                      <a:noFill/>
                    </a:lnR>
                    <a:lnT>
                      <a:noFill/>
                    </a:lnT>
                    <a:lnB>
                      <a:noFill/>
                    </a:lnB>
                    <a:noFill/>
                  </a:tcPr>
                </a:tc>
                <a:extLst>
                  <a:ext uri="{0D108BD9-81ED-4DB2-BD59-A6C34878D82A}">
                    <a16:rowId xmlns:a16="http://schemas.microsoft.com/office/drawing/2014/main" val="975397387"/>
                  </a:ext>
                </a:extLst>
              </a:tr>
              <a:tr h="201860">
                <a:tc>
                  <a:txBody>
                    <a:bodyPr/>
                    <a:lstStyle/>
                    <a:p>
                      <a:pPr algn="l" fontAlgn="b">
                        <a:buNone/>
                      </a:pPr>
                      <a:endParaRPr lang="en-GB" sz="1200" b="0" i="0" u="none" strike="noStrike">
                        <a:solidFill>
                          <a:srgbClr val="000000"/>
                        </a:solidFill>
                        <a:effectLst/>
                        <a:latin typeface="Times New Roman" panose="02020603050405020304" pitchFamily="18" charset="0"/>
                      </a:endParaRPr>
                    </a:p>
                  </a:txBody>
                  <a:tcPr marL="41003" marR="6834" marT="6834"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(2.778)</a:t>
                      </a:r>
                    </a:p>
                  </a:txBody>
                  <a:tcPr marL="6834" marR="6834" marT="6834"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(4.031)</a:t>
                      </a:r>
                    </a:p>
                  </a:txBody>
                  <a:tcPr marL="6834" marR="6834" marT="6834"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(2.439)</a:t>
                      </a:r>
                    </a:p>
                  </a:txBody>
                  <a:tcPr marL="6834" marR="6834" marT="6834" marB="0" anchor="b">
                    <a:lnL>
                      <a:noFill/>
                    </a:lnL>
                    <a:lnR>
                      <a:noFill/>
                    </a:lnR>
                    <a:lnT>
                      <a:noFill/>
                    </a:lnT>
                    <a:lnB>
                      <a:noFill/>
                    </a:lnB>
                    <a:noFill/>
                  </a:tcPr>
                </a:tc>
                <a:extLst>
                  <a:ext uri="{0D108BD9-81ED-4DB2-BD59-A6C34878D82A}">
                    <a16:rowId xmlns:a16="http://schemas.microsoft.com/office/drawing/2014/main" val="4229443175"/>
                  </a:ext>
                </a:extLst>
              </a:tr>
              <a:tr h="201860">
                <a:tc>
                  <a:txBody>
                    <a:bodyPr/>
                    <a:lstStyle/>
                    <a:p>
                      <a:pPr algn="l" fontAlgn="b">
                        <a:buNone/>
                      </a:pPr>
                      <a:r>
                        <a:rPr lang="en-GB" sz="1200" b="0" i="0" u="none" strike="noStrike">
                          <a:solidFill>
                            <a:srgbClr val="000000"/>
                          </a:solidFill>
                          <a:effectLst/>
                          <a:latin typeface="Times New Roman" panose="02020603050405020304" pitchFamily="18" charset="0"/>
                        </a:rPr>
                        <a:t>Economic decline and deindustrialisation</a:t>
                      </a:r>
                    </a:p>
                  </a:txBody>
                  <a:tcPr marL="41003" marR="6834" marT="6834"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-47.698***</a:t>
                      </a:r>
                    </a:p>
                  </a:txBody>
                  <a:tcPr marL="6834" marR="6834" marT="6834"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-73.094***</a:t>
                      </a:r>
                    </a:p>
                  </a:txBody>
                  <a:tcPr marL="6834" marR="6834" marT="6834"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-24.681***</a:t>
                      </a:r>
                    </a:p>
                  </a:txBody>
                  <a:tcPr marL="6834" marR="6834" marT="6834" marB="0" anchor="b">
                    <a:lnL>
                      <a:noFill/>
                    </a:lnL>
                    <a:lnR>
                      <a:noFill/>
                    </a:lnR>
                    <a:lnT>
                      <a:noFill/>
                    </a:lnT>
                    <a:lnB>
                      <a:noFill/>
                    </a:lnB>
                    <a:noFill/>
                  </a:tcPr>
                </a:tc>
                <a:extLst>
                  <a:ext uri="{0D108BD9-81ED-4DB2-BD59-A6C34878D82A}">
                    <a16:rowId xmlns:a16="http://schemas.microsoft.com/office/drawing/2014/main" val="461946465"/>
                  </a:ext>
                </a:extLst>
              </a:tr>
              <a:tr h="201860">
                <a:tc>
                  <a:txBody>
                    <a:bodyPr/>
                    <a:lstStyle/>
                    <a:p>
                      <a:pPr algn="l" fontAlgn="b">
                        <a:buNone/>
                      </a:pPr>
                      <a:endParaRPr lang="en-GB" sz="1200" b="0" i="0" u="none" strike="noStrike">
                        <a:solidFill>
                          <a:srgbClr val="000000"/>
                        </a:solidFill>
                        <a:effectLst/>
                        <a:latin typeface="Times New Roman" panose="02020603050405020304" pitchFamily="18" charset="0"/>
                      </a:endParaRPr>
                    </a:p>
                  </a:txBody>
                  <a:tcPr marL="41003" marR="6834" marT="6834"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(3.647)</a:t>
                      </a:r>
                    </a:p>
                  </a:txBody>
                  <a:tcPr marL="6834" marR="6834" marT="6834"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(5.186)</a:t>
                      </a:r>
                    </a:p>
                  </a:txBody>
                  <a:tcPr marL="6834" marR="6834" marT="6834"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(3.164)</a:t>
                      </a:r>
                    </a:p>
                  </a:txBody>
                  <a:tcPr marL="6834" marR="6834" marT="6834" marB="0" anchor="b">
                    <a:lnL>
                      <a:noFill/>
                    </a:lnL>
                    <a:lnR>
                      <a:noFill/>
                    </a:lnR>
                    <a:lnT>
                      <a:noFill/>
                    </a:lnT>
                    <a:lnB>
                      <a:noFill/>
                    </a:lnB>
                    <a:noFill/>
                  </a:tcPr>
                </a:tc>
                <a:extLst>
                  <a:ext uri="{0D108BD9-81ED-4DB2-BD59-A6C34878D82A}">
                    <a16:rowId xmlns:a16="http://schemas.microsoft.com/office/drawing/2014/main" val="1108284568"/>
                  </a:ext>
                </a:extLst>
              </a:tr>
              <a:tr h="201860">
                <a:tc>
                  <a:txBody>
                    <a:bodyPr/>
                    <a:lstStyle/>
                    <a:p>
                      <a:pPr algn="l" fontAlgn="b">
                        <a:buNone/>
                      </a:pPr>
                      <a:r>
                        <a:rPr lang="en-GB" sz="1200" b="0" i="0" u="none" strike="noStrike">
                          <a:solidFill>
                            <a:srgbClr val="000000"/>
                          </a:solidFill>
                          <a:effectLst/>
                          <a:latin typeface="Times New Roman" panose="02020603050405020304" pitchFamily="18" charset="0"/>
                        </a:rPr>
                        <a:t>Disconnected high poverty</a:t>
                      </a:r>
                    </a:p>
                  </a:txBody>
                  <a:tcPr marL="41003" marR="6834" marT="6834"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-37.579***</a:t>
                      </a:r>
                    </a:p>
                  </a:txBody>
                  <a:tcPr marL="6834" marR="6834" marT="6834"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-57.864***</a:t>
                      </a:r>
                    </a:p>
                  </a:txBody>
                  <a:tcPr marL="6834" marR="6834" marT="6834"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-25.555***</a:t>
                      </a:r>
                    </a:p>
                  </a:txBody>
                  <a:tcPr marL="6834" marR="6834" marT="6834" marB="0" anchor="b">
                    <a:lnL>
                      <a:noFill/>
                    </a:lnL>
                    <a:lnR>
                      <a:noFill/>
                    </a:lnR>
                    <a:lnT>
                      <a:noFill/>
                    </a:lnT>
                    <a:lnB>
                      <a:noFill/>
                    </a:lnB>
                    <a:noFill/>
                  </a:tcPr>
                </a:tc>
                <a:extLst>
                  <a:ext uri="{0D108BD9-81ED-4DB2-BD59-A6C34878D82A}">
                    <a16:rowId xmlns:a16="http://schemas.microsoft.com/office/drawing/2014/main" val="2365569242"/>
                  </a:ext>
                </a:extLst>
              </a:tr>
              <a:tr h="201860">
                <a:tc>
                  <a:txBody>
                    <a:bodyPr/>
                    <a:lstStyle/>
                    <a:p>
                      <a:pPr algn="l" fontAlgn="b">
                        <a:buNone/>
                      </a:pPr>
                      <a:endParaRPr lang="en-GB" sz="1200" b="0" i="0" u="none" strike="noStrike">
                        <a:solidFill>
                          <a:srgbClr val="000000"/>
                        </a:solidFill>
                        <a:effectLst/>
                        <a:latin typeface="Times New Roman" panose="02020603050405020304" pitchFamily="18" charset="0"/>
                      </a:endParaRPr>
                    </a:p>
                  </a:txBody>
                  <a:tcPr marL="6834" marR="6834" marT="6834"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(4.876)</a:t>
                      </a:r>
                    </a:p>
                  </a:txBody>
                  <a:tcPr marL="6834" marR="6834" marT="6834"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(6.644)</a:t>
                      </a:r>
                    </a:p>
                  </a:txBody>
                  <a:tcPr marL="6834" marR="6834" marT="6834"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(4.462)</a:t>
                      </a:r>
                    </a:p>
                  </a:txBody>
                  <a:tcPr marL="6834" marR="6834" marT="6834" marB="0" anchor="b">
                    <a:lnL>
                      <a:noFill/>
                    </a:lnL>
                    <a:lnR>
                      <a:noFill/>
                    </a:lnR>
                    <a:lnT>
                      <a:noFill/>
                    </a:lnT>
                    <a:lnB>
                      <a:noFill/>
                    </a:lnB>
                    <a:noFill/>
                  </a:tcPr>
                </a:tc>
                <a:extLst>
                  <a:ext uri="{0D108BD9-81ED-4DB2-BD59-A6C34878D82A}">
                    <a16:rowId xmlns:a16="http://schemas.microsoft.com/office/drawing/2014/main" val="341569012"/>
                  </a:ext>
                </a:extLst>
              </a:tr>
              <a:tr h="201860">
                <a:tc>
                  <a:txBody>
                    <a:bodyPr/>
                    <a:lstStyle/>
                    <a:p>
                      <a:pPr algn="l" fontAlgn="b">
                        <a:buNone/>
                      </a:pPr>
                      <a:r>
                        <a:rPr lang="en-GB" sz="1200" b="0" i="0" u="none" strike="noStrike">
                          <a:solidFill>
                            <a:srgbClr val="000000"/>
                          </a:solidFill>
                          <a:effectLst/>
                          <a:latin typeface="Times New Roman" panose="02020603050405020304" pitchFamily="18" charset="0"/>
                        </a:rPr>
                        <a:t>Pandemic</a:t>
                      </a:r>
                    </a:p>
                  </a:txBody>
                  <a:tcPr marL="6834" marR="6834" marT="6834"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62.925***</a:t>
                      </a:r>
                    </a:p>
                  </a:txBody>
                  <a:tcPr marL="6834" marR="6834" marT="6834"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80.382***</a:t>
                      </a:r>
                    </a:p>
                  </a:txBody>
                  <a:tcPr marL="6834" marR="6834" marT="6834"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52.584***</a:t>
                      </a:r>
                    </a:p>
                  </a:txBody>
                  <a:tcPr marL="6834" marR="6834" marT="6834" marB="0" anchor="b">
                    <a:lnL>
                      <a:noFill/>
                    </a:lnL>
                    <a:lnR>
                      <a:noFill/>
                    </a:lnR>
                    <a:lnT>
                      <a:noFill/>
                    </a:lnT>
                    <a:lnB>
                      <a:noFill/>
                    </a:lnB>
                    <a:noFill/>
                  </a:tcPr>
                </a:tc>
                <a:extLst>
                  <a:ext uri="{0D108BD9-81ED-4DB2-BD59-A6C34878D82A}">
                    <a16:rowId xmlns:a16="http://schemas.microsoft.com/office/drawing/2014/main" val="2156411770"/>
                  </a:ext>
                </a:extLst>
              </a:tr>
              <a:tr h="201860">
                <a:tc>
                  <a:txBody>
                    <a:bodyPr/>
                    <a:lstStyle/>
                    <a:p>
                      <a:pPr algn="l" fontAlgn="b">
                        <a:buNone/>
                      </a:pPr>
                      <a:endParaRPr lang="en-GB" sz="1200" b="0" i="0" u="none" strike="noStrike">
                        <a:solidFill>
                          <a:srgbClr val="000000"/>
                        </a:solidFill>
                        <a:effectLst/>
                        <a:latin typeface="Times New Roman" panose="02020603050405020304" pitchFamily="18" charset="0"/>
                      </a:endParaRPr>
                    </a:p>
                  </a:txBody>
                  <a:tcPr marL="6834" marR="6834" marT="6834"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(5.407)</a:t>
                      </a:r>
                    </a:p>
                  </a:txBody>
                  <a:tcPr marL="6834" marR="6834" marT="6834"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(7.421)</a:t>
                      </a:r>
                    </a:p>
                  </a:txBody>
                  <a:tcPr marL="6834" marR="6834" marT="6834"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(4.677)</a:t>
                      </a:r>
                    </a:p>
                  </a:txBody>
                  <a:tcPr marL="6834" marR="6834" marT="6834" marB="0" anchor="b">
                    <a:lnL>
                      <a:noFill/>
                    </a:lnL>
                    <a:lnR>
                      <a:noFill/>
                    </a:lnR>
                    <a:lnT>
                      <a:noFill/>
                    </a:lnT>
                    <a:lnB>
                      <a:noFill/>
                    </a:lnB>
                    <a:noFill/>
                  </a:tcPr>
                </a:tc>
                <a:extLst>
                  <a:ext uri="{0D108BD9-81ED-4DB2-BD59-A6C34878D82A}">
                    <a16:rowId xmlns:a16="http://schemas.microsoft.com/office/drawing/2014/main" val="564367792"/>
                  </a:ext>
                </a:extLst>
              </a:tr>
              <a:tr h="201860">
                <a:tc>
                  <a:txBody>
                    <a:bodyPr/>
                    <a:lstStyle/>
                    <a:p>
                      <a:pPr algn="l" fontAlgn="b">
                        <a:buNone/>
                      </a:pPr>
                      <a:r>
                        <a:rPr lang="en-GB" sz="1200" b="0" i="0" u="none" strike="noStrike">
                          <a:solidFill>
                            <a:srgbClr val="000000"/>
                          </a:solidFill>
                          <a:effectLst/>
                          <a:latin typeface="Times New Roman" panose="02020603050405020304" pitchFamily="18" charset="0"/>
                        </a:rPr>
                        <a:t>Left-behind typology * pandemic</a:t>
                      </a:r>
                    </a:p>
                  </a:txBody>
                  <a:tcPr marL="6834" marR="6834" marT="6834" marB="0" anchor="b">
                    <a:lnL>
                      <a:noFill/>
                    </a:lnL>
                    <a:lnR>
                      <a:noFill/>
                    </a:lnR>
                    <a:lnT>
                      <a:noFill/>
                    </a:lnT>
                    <a:lnB>
                      <a:noFill/>
                    </a:lnB>
                    <a:noFill/>
                  </a:tcPr>
                </a:tc>
                <a:tc>
                  <a:txBody>
                    <a:bodyPr/>
                    <a:lstStyle/>
                    <a:p>
                      <a:pPr algn="l" fontAlgn="b">
                        <a:buNone/>
                      </a:pPr>
                      <a:endParaRPr lang="en-GB" sz="1200" b="0" i="0" u="none" strike="noStrike">
                        <a:solidFill>
                          <a:srgbClr val="000000"/>
                        </a:solidFill>
                        <a:effectLst/>
                        <a:latin typeface="Times New Roman" panose="02020603050405020304" pitchFamily="18" charset="0"/>
                      </a:endParaRPr>
                    </a:p>
                  </a:txBody>
                  <a:tcPr marL="6834" marR="6834" marT="6834" marB="0" anchor="b">
                    <a:lnL>
                      <a:noFill/>
                    </a:lnL>
                    <a:lnR>
                      <a:noFill/>
                    </a:lnR>
                    <a:lnT>
                      <a:noFill/>
                    </a:lnT>
                    <a:lnB>
                      <a:noFill/>
                    </a:lnB>
                    <a:noFill/>
                  </a:tcPr>
                </a:tc>
                <a:tc>
                  <a:txBody>
                    <a:bodyPr/>
                    <a:lstStyle/>
                    <a:p>
                      <a:pPr algn="l" fontAlgn="b">
                        <a:buNone/>
                      </a:pPr>
                      <a:endParaRPr lang="en-GB" sz="1200" b="0" i="0" u="none" strike="noStrike">
                        <a:solidFill>
                          <a:srgbClr val="000000"/>
                        </a:solidFill>
                        <a:effectLst/>
                        <a:latin typeface="Times New Roman" panose="02020603050405020304" pitchFamily="18" charset="0"/>
                      </a:endParaRPr>
                    </a:p>
                  </a:txBody>
                  <a:tcPr marL="6834" marR="6834" marT="6834" marB="0" anchor="b">
                    <a:lnL>
                      <a:noFill/>
                    </a:lnL>
                    <a:lnR>
                      <a:noFill/>
                    </a:lnR>
                    <a:lnT>
                      <a:noFill/>
                    </a:lnT>
                    <a:lnB>
                      <a:noFill/>
                    </a:lnB>
                    <a:noFill/>
                  </a:tcPr>
                </a:tc>
                <a:tc>
                  <a:txBody>
                    <a:bodyPr/>
                    <a:lstStyle/>
                    <a:p>
                      <a:pPr algn="l" fontAlgn="b">
                        <a:buNone/>
                      </a:pPr>
                      <a:endParaRPr lang="en-GB" sz="1200" b="0" i="0" u="none" strike="noStrike">
                        <a:solidFill>
                          <a:srgbClr val="000000"/>
                        </a:solidFill>
                        <a:effectLst/>
                        <a:latin typeface="Times New Roman" panose="02020603050405020304" pitchFamily="18" charset="0"/>
                      </a:endParaRPr>
                    </a:p>
                  </a:txBody>
                  <a:tcPr marL="6834" marR="6834" marT="6834" marB="0" anchor="b">
                    <a:lnL>
                      <a:noFill/>
                    </a:lnL>
                    <a:lnR>
                      <a:noFill/>
                    </a:lnR>
                    <a:lnT>
                      <a:noFill/>
                    </a:lnT>
                    <a:lnB>
                      <a:noFill/>
                    </a:lnB>
                    <a:noFill/>
                  </a:tcPr>
                </a:tc>
                <a:extLst>
                  <a:ext uri="{0D108BD9-81ED-4DB2-BD59-A6C34878D82A}">
                    <a16:rowId xmlns:a16="http://schemas.microsoft.com/office/drawing/2014/main" val="2660991674"/>
                  </a:ext>
                </a:extLst>
              </a:tr>
              <a:tr h="201860">
                <a:tc>
                  <a:txBody>
                    <a:bodyPr/>
                    <a:lstStyle/>
                    <a:p>
                      <a:pPr algn="l" fontAlgn="b">
                        <a:buNone/>
                      </a:pPr>
                      <a:r>
                        <a:rPr lang="en-GB" sz="1200" b="0" i="0" u="none" strike="noStrike">
                          <a:solidFill>
                            <a:srgbClr val="000000"/>
                          </a:solidFill>
                          <a:effectLst/>
                          <a:latin typeface="Times New Roman" panose="02020603050405020304" pitchFamily="18" charset="0"/>
                        </a:rPr>
                        <a:t>Demographic decline and ageing * pandemic (reference)</a:t>
                      </a:r>
                    </a:p>
                  </a:txBody>
                  <a:tcPr marL="41003" marR="6834" marT="6834" marB="0" anchor="b">
                    <a:lnL>
                      <a:noFill/>
                    </a:lnL>
                    <a:lnR>
                      <a:noFill/>
                    </a:lnR>
                    <a:lnT>
                      <a:noFill/>
                    </a:lnT>
                    <a:lnB>
                      <a:noFill/>
                    </a:lnB>
                    <a:noFill/>
                  </a:tcPr>
                </a:tc>
                <a:tc>
                  <a:txBody>
                    <a:bodyPr/>
                    <a:lstStyle/>
                    <a:p>
                      <a:pPr algn="l" fontAlgn="b">
                        <a:buNone/>
                      </a:pPr>
                      <a:endParaRPr lang="en-GB" sz="1200" b="0" i="0" u="none" strike="noStrike">
                        <a:solidFill>
                          <a:srgbClr val="000000"/>
                        </a:solidFill>
                        <a:effectLst/>
                        <a:latin typeface="Times New Roman" panose="02020603050405020304" pitchFamily="18" charset="0"/>
                      </a:endParaRPr>
                    </a:p>
                  </a:txBody>
                  <a:tcPr marL="6834" marR="6834" marT="6834" marB="0" anchor="b">
                    <a:lnL>
                      <a:noFill/>
                    </a:lnL>
                    <a:lnR>
                      <a:noFill/>
                    </a:lnR>
                    <a:lnT>
                      <a:noFill/>
                    </a:lnT>
                    <a:lnB>
                      <a:noFill/>
                    </a:lnB>
                    <a:noFill/>
                  </a:tcPr>
                </a:tc>
                <a:tc>
                  <a:txBody>
                    <a:bodyPr/>
                    <a:lstStyle/>
                    <a:p>
                      <a:pPr algn="l" fontAlgn="b">
                        <a:buNone/>
                      </a:pPr>
                      <a:endParaRPr lang="en-GB" sz="1200" b="0" i="0" u="none" strike="noStrike">
                        <a:solidFill>
                          <a:srgbClr val="000000"/>
                        </a:solidFill>
                        <a:effectLst/>
                        <a:latin typeface="Times New Roman" panose="02020603050405020304" pitchFamily="18" charset="0"/>
                      </a:endParaRPr>
                    </a:p>
                  </a:txBody>
                  <a:tcPr marL="6834" marR="6834" marT="6834" marB="0" anchor="b">
                    <a:lnL>
                      <a:noFill/>
                    </a:lnL>
                    <a:lnR>
                      <a:noFill/>
                    </a:lnR>
                    <a:lnT>
                      <a:noFill/>
                    </a:lnT>
                    <a:lnB>
                      <a:noFill/>
                    </a:lnB>
                    <a:noFill/>
                  </a:tcPr>
                </a:tc>
                <a:tc>
                  <a:txBody>
                    <a:bodyPr/>
                    <a:lstStyle/>
                    <a:p>
                      <a:pPr algn="l" fontAlgn="b">
                        <a:buNone/>
                      </a:pPr>
                      <a:endParaRPr lang="en-GB" sz="1200" b="0" i="0" u="none" strike="noStrike">
                        <a:solidFill>
                          <a:srgbClr val="000000"/>
                        </a:solidFill>
                        <a:effectLst/>
                        <a:latin typeface="Times New Roman" panose="02020603050405020304" pitchFamily="18" charset="0"/>
                      </a:endParaRPr>
                    </a:p>
                  </a:txBody>
                  <a:tcPr marL="6834" marR="6834" marT="6834" marB="0" anchor="b">
                    <a:lnL>
                      <a:noFill/>
                    </a:lnL>
                    <a:lnR>
                      <a:noFill/>
                    </a:lnR>
                    <a:lnT>
                      <a:noFill/>
                    </a:lnT>
                    <a:lnB>
                      <a:noFill/>
                    </a:lnB>
                    <a:noFill/>
                  </a:tcPr>
                </a:tc>
                <a:extLst>
                  <a:ext uri="{0D108BD9-81ED-4DB2-BD59-A6C34878D82A}">
                    <a16:rowId xmlns:a16="http://schemas.microsoft.com/office/drawing/2014/main" val="509156650"/>
                  </a:ext>
                </a:extLst>
              </a:tr>
              <a:tr h="201860">
                <a:tc>
                  <a:txBody>
                    <a:bodyPr/>
                    <a:lstStyle/>
                    <a:p>
                      <a:pPr algn="l" fontAlgn="b">
                        <a:buNone/>
                      </a:pPr>
                      <a:endParaRPr lang="en-GB" sz="1200" b="0" i="0" u="none" strike="noStrike">
                        <a:solidFill>
                          <a:srgbClr val="000000"/>
                        </a:solidFill>
                        <a:effectLst/>
                        <a:latin typeface="Times New Roman" panose="02020603050405020304" pitchFamily="18" charset="0"/>
                      </a:endParaRPr>
                    </a:p>
                  </a:txBody>
                  <a:tcPr marL="41003" marR="6834" marT="6834" marB="0" anchor="b">
                    <a:lnL>
                      <a:noFill/>
                    </a:lnL>
                    <a:lnR>
                      <a:noFill/>
                    </a:lnR>
                    <a:lnT>
                      <a:noFill/>
                    </a:lnT>
                    <a:lnB>
                      <a:noFill/>
                    </a:lnB>
                    <a:noFill/>
                  </a:tcPr>
                </a:tc>
                <a:tc>
                  <a:txBody>
                    <a:bodyPr/>
                    <a:lstStyle/>
                    <a:p>
                      <a:pPr algn="l" fontAlgn="b">
                        <a:buNone/>
                      </a:pPr>
                      <a:endParaRPr lang="en-GB" sz="1200" b="0" i="0" u="none" strike="noStrike">
                        <a:solidFill>
                          <a:srgbClr val="000000"/>
                        </a:solidFill>
                        <a:effectLst/>
                        <a:latin typeface="Times New Roman" panose="02020603050405020304" pitchFamily="18" charset="0"/>
                      </a:endParaRPr>
                    </a:p>
                  </a:txBody>
                  <a:tcPr marL="6834" marR="6834" marT="6834" marB="0" anchor="b">
                    <a:lnL>
                      <a:noFill/>
                    </a:lnL>
                    <a:lnR>
                      <a:noFill/>
                    </a:lnR>
                    <a:lnT>
                      <a:noFill/>
                    </a:lnT>
                    <a:lnB>
                      <a:noFill/>
                    </a:lnB>
                    <a:noFill/>
                  </a:tcPr>
                </a:tc>
                <a:tc>
                  <a:txBody>
                    <a:bodyPr/>
                    <a:lstStyle/>
                    <a:p>
                      <a:pPr algn="l" fontAlgn="b">
                        <a:buNone/>
                      </a:pPr>
                      <a:endParaRPr lang="en-GB" sz="1200" b="0" i="0" u="none" strike="noStrike">
                        <a:solidFill>
                          <a:srgbClr val="000000"/>
                        </a:solidFill>
                        <a:effectLst/>
                        <a:latin typeface="Times New Roman" panose="02020603050405020304" pitchFamily="18" charset="0"/>
                      </a:endParaRPr>
                    </a:p>
                  </a:txBody>
                  <a:tcPr marL="6834" marR="6834" marT="6834" marB="0" anchor="b">
                    <a:lnL>
                      <a:noFill/>
                    </a:lnL>
                    <a:lnR>
                      <a:noFill/>
                    </a:lnR>
                    <a:lnT>
                      <a:noFill/>
                    </a:lnT>
                    <a:lnB>
                      <a:noFill/>
                    </a:lnB>
                    <a:noFill/>
                  </a:tcPr>
                </a:tc>
                <a:tc>
                  <a:txBody>
                    <a:bodyPr/>
                    <a:lstStyle/>
                    <a:p>
                      <a:pPr algn="l" fontAlgn="b">
                        <a:buNone/>
                      </a:pPr>
                      <a:endParaRPr lang="en-GB" sz="1200" b="0" i="0" u="none" strike="noStrike">
                        <a:solidFill>
                          <a:srgbClr val="000000"/>
                        </a:solidFill>
                        <a:effectLst/>
                        <a:latin typeface="Times New Roman" panose="02020603050405020304" pitchFamily="18" charset="0"/>
                      </a:endParaRPr>
                    </a:p>
                  </a:txBody>
                  <a:tcPr marL="6834" marR="6834" marT="6834" marB="0" anchor="b">
                    <a:lnL>
                      <a:noFill/>
                    </a:lnL>
                    <a:lnR>
                      <a:noFill/>
                    </a:lnR>
                    <a:lnT>
                      <a:noFill/>
                    </a:lnT>
                    <a:lnB>
                      <a:noFill/>
                    </a:lnB>
                    <a:noFill/>
                  </a:tcPr>
                </a:tc>
                <a:extLst>
                  <a:ext uri="{0D108BD9-81ED-4DB2-BD59-A6C34878D82A}">
                    <a16:rowId xmlns:a16="http://schemas.microsoft.com/office/drawing/2014/main" val="4108555249"/>
                  </a:ext>
                </a:extLst>
              </a:tr>
              <a:tr h="201860">
                <a:tc>
                  <a:txBody>
                    <a:bodyPr/>
                    <a:lstStyle/>
                    <a:p>
                      <a:pPr algn="l" fontAlgn="b">
                        <a:buNone/>
                      </a:pPr>
                      <a:r>
                        <a:rPr lang="en-GB" sz="1200" b="0" i="0" u="none" strike="noStrike">
                          <a:solidFill>
                            <a:srgbClr val="000000"/>
                          </a:solidFill>
                          <a:effectLst/>
                          <a:latin typeface="Times New Roman" panose="02020603050405020304" pitchFamily="18" charset="0"/>
                        </a:rPr>
                        <a:t>Long-term economic prosperity * pandemic</a:t>
                      </a:r>
                    </a:p>
                  </a:txBody>
                  <a:tcPr marL="41003" marR="6834" marT="6834"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9.541</a:t>
                      </a:r>
                    </a:p>
                  </a:txBody>
                  <a:tcPr marL="6834" marR="6834" marT="6834"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29.723</a:t>
                      </a:r>
                    </a:p>
                  </a:txBody>
                  <a:tcPr marL="6834" marR="6834" marT="6834"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-1.811</a:t>
                      </a:r>
                    </a:p>
                  </a:txBody>
                  <a:tcPr marL="6834" marR="6834" marT="6834" marB="0" anchor="b">
                    <a:lnL>
                      <a:noFill/>
                    </a:lnL>
                    <a:lnR>
                      <a:noFill/>
                    </a:lnR>
                    <a:lnT>
                      <a:noFill/>
                    </a:lnT>
                    <a:lnB>
                      <a:noFill/>
                    </a:lnB>
                    <a:noFill/>
                  </a:tcPr>
                </a:tc>
                <a:extLst>
                  <a:ext uri="{0D108BD9-81ED-4DB2-BD59-A6C34878D82A}">
                    <a16:rowId xmlns:a16="http://schemas.microsoft.com/office/drawing/2014/main" val="2178189984"/>
                  </a:ext>
                </a:extLst>
              </a:tr>
              <a:tr h="201860">
                <a:tc>
                  <a:txBody>
                    <a:bodyPr/>
                    <a:lstStyle/>
                    <a:p>
                      <a:pPr algn="l" fontAlgn="b">
                        <a:buNone/>
                      </a:pPr>
                      <a:endParaRPr lang="en-GB" sz="1200" b="0" i="0" u="none" strike="noStrike">
                        <a:solidFill>
                          <a:srgbClr val="000000"/>
                        </a:solidFill>
                        <a:effectLst/>
                        <a:latin typeface="Times New Roman" panose="02020603050405020304" pitchFamily="18" charset="0"/>
                      </a:endParaRPr>
                    </a:p>
                  </a:txBody>
                  <a:tcPr marL="41003" marR="6834" marT="6834"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(21.965)</a:t>
                      </a:r>
                    </a:p>
                  </a:txBody>
                  <a:tcPr marL="6834" marR="6834" marT="6834"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(31.618)</a:t>
                      </a:r>
                    </a:p>
                  </a:txBody>
                  <a:tcPr marL="6834" marR="6834" marT="6834"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(16.082)</a:t>
                      </a:r>
                    </a:p>
                  </a:txBody>
                  <a:tcPr marL="6834" marR="6834" marT="6834" marB="0" anchor="b">
                    <a:lnL>
                      <a:noFill/>
                    </a:lnL>
                    <a:lnR>
                      <a:noFill/>
                    </a:lnR>
                    <a:lnT>
                      <a:noFill/>
                    </a:lnT>
                    <a:lnB>
                      <a:noFill/>
                    </a:lnB>
                    <a:noFill/>
                  </a:tcPr>
                </a:tc>
                <a:extLst>
                  <a:ext uri="{0D108BD9-81ED-4DB2-BD59-A6C34878D82A}">
                    <a16:rowId xmlns:a16="http://schemas.microsoft.com/office/drawing/2014/main" val="3478654442"/>
                  </a:ext>
                </a:extLst>
              </a:tr>
              <a:tr h="389286">
                <a:tc>
                  <a:txBody>
                    <a:bodyPr/>
                    <a:lstStyle/>
                    <a:p>
                      <a:pPr algn="l" fontAlgn="b">
                        <a:buNone/>
                      </a:pPr>
                      <a:r>
                        <a:rPr lang="en-GB" sz="1200" b="0" i="0" u="none" strike="noStrike">
                          <a:solidFill>
                            <a:srgbClr val="000000"/>
                          </a:solidFill>
                          <a:effectLst/>
                          <a:latin typeface="Times New Roman" panose="02020603050405020304" pitchFamily="18" charset="0"/>
                        </a:rPr>
                        <a:t>Relative economic and demographic stability * pandemic</a:t>
                      </a:r>
                    </a:p>
                  </a:txBody>
                  <a:tcPr marL="41003" marR="6834" marT="6834"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13.414*</a:t>
                      </a:r>
                    </a:p>
                  </a:txBody>
                  <a:tcPr marL="6834" marR="6834" marT="6834"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25.110**</a:t>
                      </a:r>
                    </a:p>
                  </a:txBody>
                  <a:tcPr marL="6834" marR="6834" marT="6834"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3.947</a:t>
                      </a:r>
                    </a:p>
                  </a:txBody>
                  <a:tcPr marL="6834" marR="6834" marT="6834" marB="0" anchor="b">
                    <a:lnL>
                      <a:noFill/>
                    </a:lnL>
                    <a:lnR>
                      <a:noFill/>
                    </a:lnR>
                    <a:lnT>
                      <a:noFill/>
                    </a:lnT>
                    <a:lnB>
                      <a:noFill/>
                    </a:lnB>
                    <a:noFill/>
                  </a:tcPr>
                </a:tc>
                <a:extLst>
                  <a:ext uri="{0D108BD9-81ED-4DB2-BD59-A6C34878D82A}">
                    <a16:rowId xmlns:a16="http://schemas.microsoft.com/office/drawing/2014/main" val="1500620170"/>
                  </a:ext>
                </a:extLst>
              </a:tr>
              <a:tr h="201860">
                <a:tc>
                  <a:txBody>
                    <a:bodyPr/>
                    <a:lstStyle/>
                    <a:p>
                      <a:pPr algn="l" fontAlgn="b">
                        <a:buNone/>
                      </a:pPr>
                      <a:endParaRPr lang="en-GB" sz="1200" b="0" i="0" u="none" strike="noStrike">
                        <a:solidFill>
                          <a:srgbClr val="000000"/>
                        </a:solidFill>
                        <a:effectLst/>
                        <a:latin typeface="Times New Roman" panose="02020603050405020304" pitchFamily="18" charset="0"/>
                      </a:endParaRPr>
                    </a:p>
                  </a:txBody>
                  <a:tcPr marL="41003" marR="6834" marT="6834"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(6.757)</a:t>
                      </a:r>
                    </a:p>
                  </a:txBody>
                  <a:tcPr marL="6834" marR="6834" marT="6834"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(9.119)</a:t>
                      </a:r>
                    </a:p>
                  </a:txBody>
                  <a:tcPr marL="6834" marR="6834" marT="6834"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(5.769)</a:t>
                      </a:r>
                    </a:p>
                  </a:txBody>
                  <a:tcPr marL="6834" marR="6834" marT="6834" marB="0" anchor="b">
                    <a:lnL>
                      <a:noFill/>
                    </a:lnL>
                    <a:lnR>
                      <a:noFill/>
                    </a:lnR>
                    <a:lnT>
                      <a:noFill/>
                    </a:lnT>
                    <a:lnB>
                      <a:noFill/>
                    </a:lnB>
                    <a:noFill/>
                  </a:tcPr>
                </a:tc>
                <a:extLst>
                  <a:ext uri="{0D108BD9-81ED-4DB2-BD59-A6C34878D82A}">
                    <a16:rowId xmlns:a16="http://schemas.microsoft.com/office/drawing/2014/main" val="3005691394"/>
                  </a:ext>
                </a:extLst>
              </a:tr>
              <a:tr h="201860">
                <a:tc>
                  <a:txBody>
                    <a:bodyPr/>
                    <a:lstStyle/>
                    <a:p>
                      <a:pPr algn="l" fontAlgn="b">
                        <a:buNone/>
                      </a:pPr>
                      <a:r>
                        <a:rPr lang="en-GB" sz="1200" b="0" i="0" u="none" strike="noStrike">
                          <a:solidFill>
                            <a:srgbClr val="000000"/>
                          </a:solidFill>
                          <a:effectLst/>
                          <a:latin typeface="Times New Roman" panose="02020603050405020304" pitchFamily="18" charset="0"/>
                        </a:rPr>
                        <a:t>Economic decline and deindustrialisation * pandemic</a:t>
                      </a:r>
                    </a:p>
                  </a:txBody>
                  <a:tcPr marL="41003" marR="6834" marT="6834"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21.373**</a:t>
                      </a:r>
                    </a:p>
                  </a:txBody>
                  <a:tcPr marL="6834" marR="6834" marT="6834"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28.402*</a:t>
                      </a:r>
                    </a:p>
                  </a:txBody>
                  <a:tcPr marL="6834" marR="6834" marT="6834"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15.443*</a:t>
                      </a:r>
                    </a:p>
                  </a:txBody>
                  <a:tcPr marL="6834" marR="6834" marT="6834" marB="0" anchor="b">
                    <a:lnL>
                      <a:noFill/>
                    </a:lnL>
                    <a:lnR>
                      <a:noFill/>
                    </a:lnR>
                    <a:lnT>
                      <a:noFill/>
                    </a:lnT>
                    <a:lnB>
                      <a:noFill/>
                    </a:lnB>
                    <a:noFill/>
                  </a:tcPr>
                </a:tc>
                <a:extLst>
                  <a:ext uri="{0D108BD9-81ED-4DB2-BD59-A6C34878D82A}">
                    <a16:rowId xmlns:a16="http://schemas.microsoft.com/office/drawing/2014/main" val="3270823269"/>
                  </a:ext>
                </a:extLst>
              </a:tr>
              <a:tr h="201860">
                <a:tc>
                  <a:txBody>
                    <a:bodyPr/>
                    <a:lstStyle/>
                    <a:p>
                      <a:pPr algn="l" fontAlgn="b">
                        <a:buNone/>
                      </a:pPr>
                      <a:endParaRPr lang="en-GB" sz="1200" b="0" i="0" u="none" strike="noStrike">
                        <a:solidFill>
                          <a:srgbClr val="000000"/>
                        </a:solidFill>
                        <a:effectLst/>
                        <a:latin typeface="Times New Roman" panose="02020603050405020304" pitchFamily="18" charset="0"/>
                      </a:endParaRPr>
                    </a:p>
                  </a:txBody>
                  <a:tcPr marL="41003" marR="6834" marT="6834"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(8.076)</a:t>
                      </a:r>
                    </a:p>
                  </a:txBody>
                  <a:tcPr marL="6834" marR="6834" marT="6834"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(11.024)</a:t>
                      </a:r>
                    </a:p>
                  </a:txBody>
                  <a:tcPr marL="6834" marR="6834" marT="6834"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(6.829)</a:t>
                      </a:r>
                    </a:p>
                  </a:txBody>
                  <a:tcPr marL="6834" marR="6834" marT="6834" marB="0" anchor="b">
                    <a:lnL>
                      <a:noFill/>
                    </a:lnL>
                    <a:lnR>
                      <a:noFill/>
                    </a:lnR>
                    <a:lnT>
                      <a:noFill/>
                    </a:lnT>
                    <a:lnB>
                      <a:noFill/>
                    </a:lnB>
                    <a:noFill/>
                  </a:tcPr>
                </a:tc>
                <a:extLst>
                  <a:ext uri="{0D108BD9-81ED-4DB2-BD59-A6C34878D82A}">
                    <a16:rowId xmlns:a16="http://schemas.microsoft.com/office/drawing/2014/main" val="1702244006"/>
                  </a:ext>
                </a:extLst>
              </a:tr>
              <a:tr h="201860">
                <a:tc>
                  <a:txBody>
                    <a:bodyPr/>
                    <a:lstStyle/>
                    <a:p>
                      <a:pPr algn="l" fontAlgn="b">
                        <a:buNone/>
                      </a:pPr>
                      <a:r>
                        <a:rPr lang="en-GB" sz="1200" b="0" i="0" u="none" strike="noStrike">
                          <a:solidFill>
                            <a:srgbClr val="000000"/>
                          </a:solidFill>
                          <a:effectLst/>
                          <a:latin typeface="Times New Roman" panose="02020603050405020304" pitchFamily="18" charset="0"/>
                        </a:rPr>
                        <a:t>High growth * pandemic </a:t>
                      </a:r>
                    </a:p>
                  </a:txBody>
                  <a:tcPr marL="41003" marR="6834" marT="6834"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9.296</a:t>
                      </a:r>
                    </a:p>
                  </a:txBody>
                  <a:tcPr marL="6834" marR="6834" marT="6834"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18.633</a:t>
                      </a:r>
                    </a:p>
                  </a:txBody>
                  <a:tcPr marL="6834" marR="6834" marT="6834"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3.034</a:t>
                      </a:r>
                    </a:p>
                  </a:txBody>
                  <a:tcPr marL="6834" marR="6834" marT="6834" marB="0" anchor="b">
                    <a:lnL>
                      <a:noFill/>
                    </a:lnL>
                    <a:lnR>
                      <a:noFill/>
                    </a:lnR>
                    <a:lnT>
                      <a:noFill/>
                    </a:lnT>
                    <a:lnB>
                      <a:noFill/>
                    </a:lnB>
                    <a:noFill/>
                  </a:tcPr>
                </a:tc>
                <a:extLst>
                  <a:ext uri="{0D108BD9-81ED-4DB2-BD59-A6C34878D82A}">
                    <a16:rowId xmlns:a16="http://schemas.microsoft.com/office/drawing/2014/main" val="1644552940"/>
                  </a:ext>
                </a:extLst>
              </a:tr>
              <a:tr h="201860">
                <a:tc>
                  <a:txBody>
                    <a:bodyPr/>
                    <a:lstStyle/>
                    <a:p>
                      <a:pPr algn="l" fontAlgn="b">
                        <a:buNone/>
                      </a:pPr>
                      <a:endParaRPr lang="en-GB" sz="1200" b="0" i="0" u="none" strike="noStrike">
                        <a:solidFill>
                          <a:srgbClr val="000000"/>
                        </a:solidFill>
                        <a:effectLst/>
                        <a:latin typeface="Times New Roman" panose="02020603050405020304" pitchFamily="18" charset="0"/>
                      </a:endParaRPr>
                    </a:p>
                  </a:txBody>
                  <a:tcPr marL="6834" marR="6834" marT="6834"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(7.456)</a:t>
                      </a:r>
                    </a:p>
                  </a:txBody>
                  <a:tcPr marL="6834" marR="6834" marT="6834"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(10.054)</a:t>
                      </a:r>
                    </a:p>
                  </a:txBody>
                  <a:tcPr marL="6834" marR="6834" marT="6834"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(6.579)</a:t>
                      </a:r>
                    </a:p>
                  </a:txBody>
                  <a:tcPr marL="6834" marR="6834" marT="6834" marB="0" anchor="b">
                    <a:lnL>
                      <a:noFill/>
                    </a:lnL>
                    <a:lnR>
                      <a:noFill/>
                    </a:lnR>
                    <a:lnT>
                      <a:noFill/>
                    </a:lnT>
                    <a:lnB>
                      <a:noFill/>
                    </a:lnB>
                    <a:noFill/>
                  </a:tcPr>
                </a:tc>
                <a:extLst>
                  <a:ext uri="{0D108BD9-81ED-4DB2-BD59-A6C34878D82A}">
                    <a16:rowId xmlns:a16="http://schemas.microsoft.com/office/drawing/2014/main" val="2809788504"/>
                  </a:ext>
                </a:extLst>
              </a:tr>
              <a:tr h="201860">
                <a:tc>
                  <a:txBody>
                    <a:bodyPr/>
                    <a:lstStyle/>
                    <a:p>
                      <a:pPr algn="l" fontAlgn="b">
                        <a:buNone/>
                      </a:pPr>
                      <a:r>
                        <a:rPr lang="en-GB" sz="1200" b="0" i="0" u="none" strike="noStrike">
                          <a:solidFill>
                            <a:srgbClr val="000000"/>
                          </a:solidFill>
                          <a:effectLst/>
                          <a:latin typeface="Times New Roman" panose="02020603050405020304" pitchFamily="18" charset="0"/>
                        </a:rPr>
                        <a:t>Disconnected high poverty * pandemic</a:t>
                      </a:r>
                    </a:p>
                  </a:txBody>
                  <a:tcPr marL="41003" marR="6834" marT="6834"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20.998*</a:t>
                      </a:r>
                    </a:p>
                  </a:txBody>
                  <a:tcPr marL="6834" marR="6834" marT="6834"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27.240*</a:t>
                      </a:r>
                    </a:p>
                  </a:txBody>
                  <a:tcPr marL="6834" marR="6834" marT="6834" marB="0" anchor="b">
                    <a:lnL>
                      <a:noFill/>
                    </a:lnL>
                    <a:lnR>
                      <a:noFill/>
                    </a:lnR>
                    <a:lnT>
                      <a:noFill/>
                    </a:lnT>
                    <a:lnB>
                      <a:noFill/>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15.842*</a:t>
                      </a:r>
                    </a:p>
                  </a:txBody>
                  <a:tcPr marL="6834" marR="6834" marT="6834" marB="0" anchor="b">
                    <a:lnL>
                      <a:noFill/>
                    </a:lnL>
                    <a:lnR>
                      <a:noFill/>
                    </a:lnR>
                    <a:lnT>
                      <a:noFill/>
                    </a:lnT>
                    <a:lnB>
                      <a:noFill/>
                    </a:lnB>
                    <a:noFill/>
                  </a:tcPr>
                </a:tc>
                <a:extLst>
                  <a:ext uri="{0D108BD9-81ED-4DB2-BD59-A6C34878D82A}">
                    <a16:rowId xmlns:a16="http://schemas.microsoft.com/office/drawing/2014/main" val="1949377135"/>
                  </a:ext>
                </a:extLst>
              </a:tr>
              <a:tr h="201860">
                <a:tc>
                  <a:txBody>
                    <a:bodyPr/>
                    <a:lstStyle/>
                    <a:p>
                      <a:pPr algn="l" fontAlgn="b">
                        <a:buNone/>
                      </a:pPr>
                      <a:endParaRPr lang="en-GB" sz="1200" b="0" i="0" u="none" strike="noStrike" dirty="0">
                        <a:solidFill>
                          <a:srgbClr val="000000"/>
                        </a:solidFill>
                        <a:effectLst/>
                        <a:latin typeface="Times New Roman" panose="02020603050405020304" pitchFamily="18" charset="0"/>
                      </a:endParaRPr>
                    </a:p>
                  </a:txBody>
                  <a:tcPr marL="6834" marR="6834" marT="6834" marB="0" anchor="b">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(8.603)</a:t>
                      </a:r>
                    </a:p>
                  </a:txBody>
                  <a:tcPr marL="6834" marR="6834" marT="6834" marB="0" anchor="b">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l" fontAlgn="b">
                        <a:buNone/>
                      </a:pPr>
                      <a:r>
                        <a:rPr lang="en-GB" sz="1200" b="0" i="0" u="none" strike="noStrike">
                          <a:solidFill>
                            <a:srgbClr val="000000"/>
                          </a:solidFill>
                          <a:effectLst/>
                          <a:latin typeface="Times New Roman" panose="02020603050405020304" pitchFamily="18" charset="0"/>
                        </a:rPr>
                        <a:t>(11.004)</a:t>
                      </a:r>
                    </a:p>
                  </a:txBody>
                  <a:tcPr marL="6834" marR="6834" marT="6834" marB="0" anchor="b">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l" fontAlgn="b">
                        <a:buNone/>
                      </a:pPr>
                      <a:r>
                        <a:rPr lang="en-GB" sz="1200" b="0" i="0" u="none" strike="noStrike" dirty="0">
                          <a:solidFill>
                            <a:srgbClr val="000000"/>
                          </a:solidFill>
                          <a:effectLst/>
                          <a:latin typeface="Times New Roman" panose="02020603050405020304" pitchFamily="18" charset="0"/>
                        </a:rPr>
                        <a:t>(7.720)</a:t>
                      </a:r>
                    </a:p>
                  </a:txBody>
                  <a:tcPr marL="6834" marR="6834" marT="6834" marB="0" anchor="b">
                    <a:lnL>
                      <a:noFill/>
                    </a:lnL>
                    <a:lnR>
                      <a:noFill/>
                    </a:lnR>
                    <a:lnT>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4001195"/>
                  </a:ext>
                </a:extLst>
              </a:tr>
            </a:tbl>
          </a:graphicData>
        </a:graphic>
      </p:graphicFrame>
    </p:spTree>
    <p:extLst>
      <p:ext uri="{BB962C8B-B14F-4D97-AF65-F5344CB8AC3E}">
        <p14:creationId xmlns:p14="http://schemas.microsoft.com/office/powerpoint/2010/main" val="3387586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59D09-6DBD-F36D-A21B-B99094B67B32}"/>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7DA91D4D-A544-DD4E-1622-51E185F1E2DB}"/>
              </a:ext>
            </a:extLst>
          </p:cNvPr>
          <p:cNvSpPr>
            <a:spLocks noGrp="1"/>
          </p:cNvSpPr>
          <p:nvPr>
            <p:ph type="body" sz="quarter" idx="15"/>
          </p:nvPr>
        </p:nvSpPr>
        <p:spPr/>
        <p:txBody>
          <a:bodyPr/>
          <a:lstStyle/>
          <a:p>
            <a:pPr marL="0" indent="0">
              <a:buNone/>
            </a:pPr>
            <a:r>
              <a:rPr lang="en-US" altLang="zh-CN" dirty="0"/>
              <a:t>LSE</a:t>
            </a:r>
            <a:r>
              <a:rPr lang="zh-CN" altLang="en-US" dirty="0"/>
              <a:t> </a:t>
            </a:r>
            <a:r>
              <a:rPr lang="en-US" altLang="zh-CN" dirty="0"/>
              <a:t>Health</a:t>
            </a:r>
            <a:endParaRPr lang="en-US" dirty="0"/>
          </a:p>
        </p:txBody>
      </p:sp>
      <p:sp>
        <p:nvSpPr>
          <p:cNvPr id="7" name="Title 1">
            <a:extLst>
              <a:ext uri="{FF2B5EF4-FFF2-40B4-BE49-F238E27FC236}">
                <a16:creationId xmlns:a16="http://schemas.microsoft.com/office/drawing/2014/main" id="{5C725C33-0074-6DAF-FF2D-068BA99CBFF9}"/>
              </a:ext>
            </a:extLst>
          </p:cNvPr>
          <p:cNvSpPr>
            <a:spLocks noGrp="1"/>
          </p:cNvSpPr>
          <p:nvPr>
            <p:ph type="title"/>
          </p:nvPr>
        </p:nvSpPr>
        <p:spPr>
          <a:xfrm>
            <a:off x="838199" y="1298232"/>
            <a:ext cx="10515600" cy="620202"/>
          </a:xfrm>
        </p:spPr>
        <p:txBody>
          <a:bodyPr/>
          <a:lstStyle/>
          <a:p>
            <a:pPr algn="l"/>
            <a:r>
              <a:rPr lang="en-US" altLang="zh-CN" sz="2800" dirty="0">
                <a:solidFill>
                  <a:srgbClr val="E0102B"/>
                </a:solidFill>
              </a:rPr>
              <a:t>Discussion</a:t>
            </a:r>
            <a:endParaRPr lang="en-US" sz="2800" dirty="0">
              <a:solidFill>
                <a:srgbClr val="E0102B"/>
              </a:solidFill>
            </a:endParaRPr>
          </a:p>
        </p:txBody>
      </p:sp>
      <p:sp>
        <p:nvSpPr>
          <p:cNvPr id="8" name="Text Placeholder 2">
            <a:extLst>
              <a:ext uri="{FF2B5EF4-FFF2-40B4-BE49-F238E27FC236}">
                <a16:creationId xmlns:a16="http://schemas.microsoft.com/office/drawing/2014/main" id="{4DB310C5-8C59-BBFA-F039-3D52B75AED2A}"/>
              </a:ext>
            </a:extLst>
          </p:cNvPr>
          <p:cNvSpPr txBox="1">
            <a:spLocks/>
          </p:cNvSpPr>
          <p:nvPr/>
        </p:nvSpPr>
        <p:spPr>
          <a:xfrm>
            <a:off x="838199" y="2038227"/>
            <a:ext cx="10515600" cy="4157188"/>
          </a:xfrm>
          <a:prstGeom prst="rect">
            <a:avLst/>
          </a:prstGeom>
        </p:spPr>
        <p:txBody>
          <a:bodyPr/>
          <a:lstStyle>
            <a:lvl1pPr marL="7937" indent="0" algn="l" defTabSz="914400" rtl="0" eaLnBrk="1" latinLnBrk="0" hangingPunct="1">
              <a:lnSpc>
                <a:spcPct val="90000"/>
              </a:lnSpc>
              <a:spcBef>
                <a:spcPts val="1000"/>
              </a:spcBef>
              <a:buClr>
                <a:srgbClr val="FF0000"/>
              </a:buClr>
              <a:buSzPct val="110000"/>
              <a:buFontTx/>
              <a:buNone/>
              <a:tabLst/>
              <a:defRPr sz="2000" kern="1200">
                <a:solidFill>
                  <a:schemeClr val="tx1"/>
                </a:solidFill>
                <a:latin typeface="Roboto" pitchFamily="2" charset="0"/>
                <a:ea typeface="Roboto" pitchFamily="2" charset="0"/>
                <a:cs typeface="+mn-cs"/>
              </a:defRPr>
            </a:lvl1pPr>
            <a:lvl2pPr marL="184150" indent="-176213" algn="l" defTabSz="900000" rtl="0" eaLnBrk="1" latinLnBrk="0" hangingPunct="1">
              <a:lnSpc>
                <a:spcPts val="3000"/>
              </a:lnSpc>
              <a:spcBef>
                <a:spcPts val="0"/>
              </a:spcBef>
              <a:spcAft>
                <a:spcPts val="0"/>
              </a:spcAft>
              <a:buClr>
                <a:srgbClr val="E0112B"/>
              </a:buClr>
              <a:buSzPct val="130000"/>
              <a:buFont typeface="Wingdings" pitchFamily="2" charset="2"/>
              <a:buChar char="§"/>
              <a:tabLst>
                <a:tab pos="3995738" algn="l"/>
              </a:tabLst>
              <a:defRPr sz="2000" kern="1200">
                <a:solidFill>
                  <a:schemeClr val="tx1"/>
                </a:solidFill>
                <a:latin typeface="Roboto" pitchFamily="2" charset="0"/>
                <a:ea typeface="Roboto" pitchFamily="2" charset="0"/>
                <a:cs typeface="+mn-cs"/>
              </a:defRPr>
            </a:lvl2pPr>
            <a:lvl3pPr marL="185738" indent="177800" algn="l" defTabSz="900000" rtl="0" eaLnBrk="1" latinLnBrk="0" hangingPunct="1">
              <a:lnSpc>
                <a:spcPts val="3000"/>
              </a:lnSpc>
              <a:spcBef>
                <a:spcPts val="0"/>
              </a:spcBef>
              <a:buClr>
                <a:srgbClr val="E0112B"/>
              </a:buClr>
              <a:buSzPct val="130000"/>
              <a:buFont typeface="Wingdings" pitchFamily="2" charset="2"/>
              <a:buChar char="§"/>
              <a:tabLst>
                <a:tab pos="3995738" algn="l"/>
              </a:tabLst>
              <a:defRPr sz="2000" kern="1200">
                <a:solidFill>
                  <a:schemeClr val="tx1"/>
                </a:solidFill>
                <a:latin typeface="Roboto" pitchFamily="2" charset="0"/>
                <a:ea typeface="Roboto" pitchFamily="2" charset="0"/>
                <a:cs typeface="+mn-cs"/>
              </a:defRPr>
            </a:lvl3pPr>
            <a:lvl4pPr marL="541338" indent="-177800" algn="l" defTabSz="900000" rtl="0" eaLnBrk="1" latinLnBrk="0" hangingPunct="1">
              <a:lnSpc>
                <a:spcPts val="3000"/>
              </a:lnSpc>
              <a:spcBef>
                <a:spcPts val="0"/>
              </a:spcBef>
              <a:buClr>
                <a:srgbClr val="E0112B"/>
              </a:buClr>
              <a:buSzPct val="130000"/>
              <a:buFont typeface="Wingdings" pitchFamily="2" charset="2"/>
              <a:buChar char="§"/>
              <a:tabLst>
                <a:tab pos="3995738" algn="l"/>
              </a:tabLst>
              <a:defRPr sz="1700" kern="1200">
                <a:solidFill>
                  <a:schemeClr val="tx1"/>
                </a:solidFill>
                <a:latin typeface="Roboto" pitchFamily="2" charset="0"/>
                <a:ea typeface="Roboto" pitchFamily="2" charset="0"/>
                <a:cs typeface="+mn-cs"/>
              </a:defRPr>
            </a:lvl4pPr>
            <a:lvl5pPr marL="717550" marR="0" indent="-176213" algn="l" defTabSz="900000" rtl="0" eaLnBrk="1" fontAlgn="auto" latinLnBrk="0" hangingPunct="1">
              <a:lnSpc>
                <a:spcPts val="3000"/>
              </a:lnSpc>
              <a:spcBef>
                <a:spcPts val="0"/>
              </a:spcBef>
              <a:spcAft>
                <a:spcPts val="0"/>
              </a:spcAft>
              <a:buClr>
                <a:srgbClr val="E0112B"/>
              </a:buClr>
              <a:buSzPct val="130000"/>
              <a:buFont typeface="Wingdings" pitchFamily="2" charset="2"/>
              <a:buChar char="§"/>
              <a:tabLst>
                <a:tab pos="3995738" algn="l"/>
              </a:tabLst>
              <a:defRPr sz="1700" kern="1200">
                <a:solidFill>
                  <a:schemeClr val="tx1"/>
                </a:solidFill>
                <a:latin typeface="Roboto" pitchFamily="2" charset="0"/>
                <a:ea typeface="Roboto"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0837" indent="-342900">
              <a:buFont typeface="Arial" panose="020B0604020202020204" pitchFamily="34" charset="0"/>
              <a:buChar char="•"/>
            </a:pPr>
            <a:r>
              <a:rPr lang="en-US" altLang="zh-CN" sz="2400" dirty="0"/>
              <a:t>Prevailing narratives in media and academic literature have predominantly attributed regional political discontent to economic stagnation and demographic decline. </a:t>
            </a:r>
          </a:p>
          <a:p>
            <a:pPr marL="350837" indent="-342900">
              <a:buFont typeface="Arial" panose="020B0604020202020204" pitchFamily="34" charset="0"/>
              <a:buChar char="•"/>
            </a:pPr>
            <a:r>
              <a:rPr lang="en-US" altLang="zh-CN" sz="2400" dirty="0"/>
              <a:t>We found a significant mortality gradient across the established “left-behind” typologies. “Left-behind” regions exhibit systematically higher age-standardized mortality rate than non-“left-behind” regions. </a:t>
            </a:r>
          </a:p>
          <a:p>
            <a:pPr marL="350837" indent="-342900">
              <a:buFont typeface="Arial" panose="020B0604020202020204" pitchFamily="34" charset="0"/>
              <a:buChar char="•"/>
            </a:pPr>
            <a:r>
              <a:rPr lang="en-US" altLang="zh-CN" sz="2400" dirty="0"/>
              <a:t>The mortality gradient is consistent for overall, female, and male mortality, and robust across different regression specifications</a:t>
            </a:r>
          </a:p>
          <a:p>
            <a:pPr marL="350837" indent="-342900">
              <a:buFont typeface="Arial" panose="020B0604020202020204" pitchFamily="34" charset="0"/>
              <a:buChar char="•"/>
            </a:pPr>
            <a:r>
              <a:rPr lang="en-US" altLang="zh-CN" sz="2400" dirty="0"/>
              <a:t>The age-standardized mortality gap between the best and worst performing typologies reaches 115.58 deaths per 100,000 population per year, a 10% mortality gap</a:t>
            </a:r>
          </a:p>
        </p:txBody>
      </p:sp>
      <p:sp>
        <p:nvSpPr>
          <p:cNvPr id="6" name="Rectangle 5">
            <a:extLst>
              <a:ext uri="{FF2B5EF4-FFF2-40B4-BE49-F238E27FC236}">
                <a16:creationId xmlns:a16="http://schemas.microsoft.com/office/drawing/2014/main" id="{B850C280-1E44-7BDD-3CC0-A6E61842C8E9}"/>
              </a:ext>
            </a:extLst>
          </p:cNvPr>
          <p:cNvSpPr/>
          <p:nvPr/>
        </p:nvSpPr>
        <p:spPr>
          <a:xfrm>
            <a:off x="188259" y="6195415"/>
            <a:ext cx="1021976" cy="4400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99735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F8BE6-2D30-BE2A-A2F4-54DE8A6EB5CC}"/>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9D3F70E9-0772-0F5D-2B18-318C6E020ABF}"/>
              </a:ext>
            </a:extLst>
          </p:cNvPr>
          <p:cNvSpPr>
            <a:spLocks noGrp="1"/>
          </p:cNvSpPr>
          <p:nvPr>
            <p:ph type="body" sz="quarter" idx="15"/>
          </p:nvPr>
        </p:nvSpPr>
        <p:spPr/>
        <p:txBody>
          <a:bodyPr/>
          <a:lstStyle/>
          <a:p>
            <a:pPr marL="0" indent="0">
              <a:buNone/>
            </a:pPr>
            <a:r>
              <a:rPr lang="en-US" altLang="zh-CN" dirty="0"/>
              <a:t>LSE</a:t>
            </a:r>
            <a:r>
              <a:rPr lang="zh-CN" altLang="en-US" dirty="0"/>
              <a:t> </a:t>
            </a:r>
            <a:r>
              <a:rPr lang="en-US" altLang="zh-CN" dirty="0"/>
              <a:t>Health</a:t>
            </a:r>
            <a:endParaRPr lang="en-US" dirty="0"/>
          </a:p>
        </p:txBody>
      </p:sp>
      <p:sp>
        <p:nvSpPr>
          <p:cNvPr id="7" name="Title 1">
            <a:extLst>
              <a:ext uri="{FF2B5EF4-FFF2-40B4-BE49-F238E27FC236}">
                <a16:creationId xmlns:a16="http://schemas.microsoft.com/office/drawing/2014/main" id="{7E7D69C1-266C-DFFC-35E6-6D2808E19D4E}"/>
              </a:ext>
            </a:extLst>
          </p:cNvPr>
          <p:cNvSpPr>
            <a:spLocks noGrp="1"/>
          </p:cNvSpPr>
          <p:nvPr>
            <p:ph type="title"/>
          </p:nvPr>
        </p:nvSpPr>
        <p:spPr>
          <a:xfrm>
            <a:off x="838199" y="1298232"/>
            <a:ext cx="10515600" cy="620202"/>
          </a:xfrm>
        </p:spPr>
        <p:txBody>
          <a:bodyPr/>
          <a:lstStyle/>
          <a:p>
            <a:pPr algn="l"/>
            <a:r>
              <a:rPr lang="en-US" altLang="zh-CN" sz="2800" dirty="0">
                <a:solidFill>
                  <a:srgbClr val="E0102B"/>
                </a:solidFill>
              </a:rPr>
              <a:t>Discussion</a:t>
            </a:r>
            <a:endParaRPr lang="en-US" sz="2800" dirty="0">
              <a:solidFill>
                <a:srgbClr val="E0102B"/>
              </a:solidFill>
            </a:endParaRPr>
          </a:p>
        </p:txBody>
      </p:sp>
      <p:sp>
        <p:nvSpPr>
          <p:cNvPr id="8" name="Text Placeholder 2">
            <a:extLst>
              <a:ext uri="{FF2B5EF4-FFF2-40B4-BE49-F238E27FC236}">
                <a16:creationId xmlns:a16="http://schemas.microsoft.com/office/drawing/2014/main" id="{AA2E7C4A-31A1-53F6-248F-2D393E844119}"/>
              </a:ext>
            </a:extLst>
          </p:cNvPr>
          <p:cNvSpPr txBox="1">
            <a:spLocks/>
          </p:cNvSpPr>
          <p:nvPr/>
        </p:nvSpPr>
        <p:spPr>
          <a:xfrm>
            <a:off x="838199" y="2038227"/>
            <a:ext cx="10515600" cy="4157188"/>
          </a:xfrm>
          <a:prstGeom prst="rect">
            <a:avLst/>
          </a:prstGeom>
        </p:spPr>
        <p:txBody>
          <a:bodyPr/>
          <a:lstStyle>
            <a:lvl1pPr marL="7937" indent="0" algn="l" defTabSz="914400" rtl="0" eaLnBrk="1" latinLnBrk="0" hangingPunct="1">
              <a:lnSpc>
                <a:spcPct val="90000"/>
              </a:lnSpc>
              <a:spcBef>
                <a:spcPts val="1000"/>
              </a:spcBef>
              <a:buClr>
                <a:srgbClr val="FF0000"/>
              </a:buClr>
              <a:buSzPct val="110000"/>
              <a:buFontTx/>
              <a:buNone/>
              <a:tabLst/>
              <a:defRPr sz="2000" kern="1200">
                <a:solidFill>
                  <a:schemeClr val="tx1"/>
                </a:solidFill>
                <a:latin typeface="Roboto" pitchFamily="2" charset="0"/>
                <a:ea typeface="Roboto" pitchFamily="2" charset="0"/>
                <a:cs typeface="+mn-cs"/>
              </a:defRPr>
            </a:lvl1pPr>
            <a:lvl2pPr marL="184150" indent="-176213" algn="l" defTabSz="900000" rtl="0" eaLnBrk="1" latinLnBrk="0" hangingPunct="1">
              <a:lnSpc>
                <a:spcPts val="3000"/>
              </a:lnSpc>
              <a:spcBef>
                <a:spcPts val="0"/>
              </a:spcBef>
              <a:spcAft>
                <a:spcPts val="0"/>
              </a:spcAft>
              <a:buClr>
                <a:srgbClr val="E0112B"/>
              </a:buClr>
              <a:buSzPct val="130000"/>
              <a:buFont typeface="Wingdings" pitchFamily="2" charset="2"/>
              <a:buChar char="§"/>
              <a:tabLst>
                <a:tab pos="3995738" algn="l"/>
              </a:tabLst>
              <a:defRPr sz="2000" kern="1200">
                <a:solidFill>
                  <a:schemeClr val="tx1"/>
                </a:solidFill>
                <a:latin typeface="Roboto" pitchFamily="2" charset="0"/>
                <a:ea typeface="Roboto" pitchFamily="2" charset="0"/>
                <a:cs typeface="+mn-cs"/>
              </a:defRPr>
            </a:lvl2pPr>
            <a:lvl3pPr marL="185738" indent="177800" algn="l" defTabSz="900000" rtl="0" eaLnBrk="1" latinLnBrk="0" hangingPunct="1">
              <a:lnSpc>
                <a:spcPts val="3000"/>
              </a:lnSpc>
              <a:spcBef>
                <a:spcPts val="0"/>
              </a:spcBef>
              <a:buClr>
                <a:srgbClr val="E0112B"/>
              </a:buClr>
              <a:buSzPct val="130000"/>
              <a:buFont typeface="Wingdings" pitchFamily="2" charset="2"/>
              <a:buChar char="§"/>
              <a:tabLst>
                <a:tab pos="3995738" algn="l"/>
              </a:tabLst>
              <a:defRPr sz="2000" kern="1200">
                <a:solidFill>
                  <a:schemeClr val="tx1"/>
                </a:solidFill>
                <a:latin typeface="Roboto" pitchFamily="2" charset="0"/>
                <a:ea typeface="Roboto" pitchFamily="2" charset="0"/>
                <a:cs typeface="+mn-cs"/>
              </a:defRPr>
            </a:lvl3pPr>
            <a:lvl4pPr marL="541338" indent="-177800" algn="l" defTabSz="900000" rtl="0" eaLnBrk="1" latinLnBrk="0" hangingPunct="1">
              <a:lnSpc>
                <a:spcPts val="3000"/>
              </a:lnSpc>
              <a:spcBef>
                <a:spcPts val="0"/>
              </a:spcBef>
              <a:buClr>
                <a:srgbClr val="E0112B"/>
              </a:buClr>
              <a:buSzPct val="130000"/>
              <a:buFont typeface="Wingdings" pitchFamily="2" charset="2"/>
              <a:buChar char="§"/>
              <a:tabLst>
                <a:tab pos="3995738" algn="l"/>
              </a:tabLst>
              <a:defRPr sz="1700" kern="1200">
                <a:solidFill>
                  <a:schemeClr val="tx1"/>
                </a:solidFill>
                <a:latin typeface="Roboto" pitchFamily="2" charset="0"/>
                <a:ea typeface="Roboto" pitchFamily="2" charset="0"/>
                <a:cs typeface="+mn-cs"/>
              </a:defRPr>
            </a:lvl4pPr>
            <a:lvl5pPr marL="717550" marR="0" indent="-176213" algn="l" defTabSz="900000" rtl="0" eaLnBrk="1" fontAlgn="auto" latinLnBrk="0" hangingPunct="1">
              <a:lnSpc>
                <a:spcPts val="3000"/>
              </a:lnSpc>
              <a:spcBef>
                <a:spcPts val="0"/>
              </a:spcBef>
              <a:spcAft>
                <a:spcPts val="0"/>
              </a:spcAft>
              <a:buClr>
                <a:srgbClr val="E0112B"/>
              </a:buClr>
              <a:buSzPct val="130000"/>
              <a:buFont typeface="Wingdings" pitchFamily="2" charset="2"/>
              <a:buChar char="§"/>
              <a:tabLst>
                <a:tab pos="3995738" algn="l"/>
              </a:tabLst>
              <a:defRPr sz="1700" kern="1200">
                <a:solidFill>
                  <a:schemeClr val="tx1"/>
                </a:solidFill>
                <a:latin typeface="Roboto" pitchFamily="2" charset="0"/>
                <a:ea typeface="Roboto"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Ranking from the lowest to the highest mortality rates are </a:t>
            </a:r>
          </a:p>
          <a:p>
            <a:pPr marL="350837" indent="-342900">
              <a:buFont typeface="Arial" panose="020B0604020202020204" pitchFamily="34" charset="0"/>
              <a:buChar char="•"/>
            </a:pPr>
            <a:r>
              <a:rPr lang="en-US" altLang="zh-CN" sz="2400" dirty="0"/>
              <a:t>long-term economic prosperity, </a:t>
            </a:r>
          </a:p>
          <a:p>
            <a:pPr marL="350837" indent="-342900">
              <a:buFont typeface="Arial" panose="020B0604020202020204" pitchFamily="34" charset="0"/>
              <a:buChar char="•"/>
            </a:pPr>
            <a:r>
              <a:rPr lang="en-US" altLang="zh-CN" sz="2400" dirty="0"/>
              <a:t>high growth, </a:t>
            </a:r>
          </a:p>
          <a:p>
            <a:pPr marL="350837" indent="-342900">
              <a:buFont typeface="Arial" panose="020B0604020202020204" pitchFamily="34" charset="0"/>
              <a:buChar char="•"/>
            </a:pPr>
            <a:r>
              <a:rPr lang="en-US" altLang="zh-CN" sz="2400" dirty="0"/>
              <a:t>relative economic and demographic stability, </a:t>
            </a:r>
          </a:p>
          <a:p>
            <a:pPr marL="350837" indent="-342900">
              <a:buFont typeface="Arial" panose="020B0604020202020204" pitchFamily="34" charset="0"/>
              <a:buChar char="•"/>
            </a:pPr>
            <a:r>
              <a:rPr lang="en-US" altLang="zh-CN" sz="2400" dirty="0"/>
              <a:t>economic decline and deindustrialization, </a:t>
            </a:r>
          </a:p>
          <a:p>
            <a:pPr marL="350837" indent="-342900">
              <a:buFont typeface="Arial" panose="020B0604020202020204" pitchFamily="34" charset="0"/>
              <a:buChar char="•"/>
            </a:pPr>
            <a:r>
              <a:rPr lang="en-US" altLang="zh-CN" sz="2400" dirty="0"/>
              <a:t>disconnected high poverty, </a:t>
            </a:r>
          </a:p>
          <a:p>
            <a:pPr marL="350837" indent="-342900">
              <a:buFont typeface="Arial" panose="020B0604020202020204" pitchFamily="34" charset="0"/>
              <a:buChar char="•"/>
            </a:pPr>
            <a:r>
              <a:rPr lang="en-US" altLang="zh-CN" sz="2400" dirty="0"/>
              <a:t>demographic decline and ageing.</a:t>
            </a:r>
          </a:p>
          <a:p>
            <a:r>
              <a:rPr lang="en-US" altLang="zh-CN" sz="2400" dirty="0"/>
              <a:t>Our findings call for integrated policy interventions to support “left-behind” regions, positioning population health as a key dimension, in addition to social, economic, and industrial policies.</a:t>
            </a:r>
          </a:p>
        </p:txBody>
      </p:sp>
      <p:sp>
        <p:nvSpPr>
          <p:cNvPr id="6" name="Rectangle 5">
            <a:extLst>
              <a:ext uri="{FF2B5EF4-FFF2-40B4-BE49-F238E27FC236}">
                <a16:creationId xmlns:a16="http://schemas.microsoft.com/office/drawing/2014/main" id="{711B07F8-CD20-57EF-4DB4-18D019C6DE39}"/>
              </a:ext>
            </a:extLst>
          </p:cNvPr>
          <p:cNvSpPr/>
          <p:nvPr/>
        </p:nvSpPr>
        <p:spPr>
          <a:xfrm>
            <a:off x="188259" y="6195415"/>
            <a:ext cx="1021976" cy="4400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51522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46476-30E6-AD42-5549-847B0FBB8BFC}"/>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7F9BF846-41B5-03CC-0316-7BBF542B94ED}"/>
              </a:ext>
            </a:extLst>
          </p:cNvPr>
          <p:cNvSpPr>
            <a:spLocks noGrp="1"/>
          </p:cNvSpPr>
          <p:nvPr>
            <p:ph type="body" sz="quarter" idx="15"/>
          </p:nvPr>
        </p:nvSpPr>
        <p:spPr/>
        <p:txBody>
          <a:bodyPr/>
          <a:lstStyle/>
          <a:p>
            <a:pPr marL="0" indent="0">
              <a:buNone/>
            </a:pPr>
            <a:r>
              <a:rPr lang="en-US" altLang="zh-CN" dirty="0"/>
              <a:t>LSE</a:t>
            </a:r>
            <a:r>
              <a:rPr lang="zh-CN" altLang="en-US" dirty="0"/>
              <a:t> </a:t>
            </a:r>
            <a:r>
              <a:rPr lang="en-US" altLang="zh-CN" dirty="0"/>
              <a:t>Health</a:t>
            </a:r>
            <a:endParaRPr lang="en-US" dirty="0"/>
          </a:p>
        </p:txBody>
      </p:sp>
      <p:sp>
        <p:nvSpPr>
          <p:cNvPr id="7" name="Title 1">
            <a:extLst>
              <a:ext uri="{FF2B5EF4-FFF2-40B4-BE49-F238E27FC236}">
                <a16:creationId xmlns:a16="http://schemas.microsoft.com/office/drawing/2014/main" id="{21D5EFC0-083F-3A5E-E174-FCE693E1A3D1}"/>
              </a:ext>
            </a:extLst>
          </p:cNvPr>
          <p:cNvSpPr>
            <a:spLocks noGrp="1"/>
          </p:cNvSpPr>
          <p:nvPr>
            <p:ph type="title"/>
          </p:nvPr>
        </p:nvSpPr>
        <p:spPr>
          <a:xfrm>
            <a:off x="838199" y="1298232"/>
            <a:ext cx="10515600" cy="620202"/>
          </a:xfrm>
        </p:spPr>
        <p:txBody>
          <a:bodyPr/>
          <a:lstStyle/>
          <a:p>
            <a:pPr algn="l"/>
            <a:r>
              <a:rPr lang="en-US" altLang="zh-CN" sz="2800" dirty="0">
                <a:solidFill>
                  <a:srgbClr val="E0102B"/>
                </a:solidFill>
              </a:rPr>
              <a:t>Discussion</a:t>
            </a:r>
            <a:endParaRPr lang="en-US" sz="2800" dirty="0">
              <a:solidFill>
                <a:srgbClr val="E0102B"/>
              </a:solidFill>
            </a:endParaRPr>
          </a:p>
        </p:txBody>
      </p:sp>
      <p:sp>
        <p:nvSpPr>
          <p:cNvPr id="8" name="Text Placeholder 2">
            <a:extLst>
              <a:ext uri="{FF2B5EF4-FFF2-40B4-BE49-F238E27FC236}">
                <a16:creationId xmlns:a16="http://schemas.microsoft.com/office/drawing/2014/main" id="{446F8DC6-B8E2-7084-7245-0DE983B9632C}"/>
              </a:ext>
            </a:extLst>
          </p:cNvPr>
          <p:cNvSpPr txBox="1">
            <a:spLocks/>
          </p:cNvSpPr>
          <p:nvPr/>
        </p:nvSpPr>
        <p:spPr>
          <a:xfrm>
            <a:off x="838199" y="2038227"/>
            <a:ext cx="10515600" cy="4157188"/>
          </a:xfrm>
          <a:prstGeom prst="rect">
            <a:avLst/>
          </a:prstGeom>
        </p:spPr>
        <p:txBody>
          <a:bodyPr/>
          <a:lstStyle>
            <a:lvl1pPr marL="7937" indent="0" algn="l" defTabSz="914400" rtl="0" eaLnBrk="1" latinLnBrk="0" hangingPunct="1">
              <a:lnSpc>
                <a:spcPct val="90000"/>
              </a:lnSpc>
              <a:spcBef>
                <a:spcPts val="1000"/>
              </a:spcBef>
              <a:buClr>
                <a:srgbClr val="FF0000"/>
              </a:buClr>
              <a:buSzPct val="110000"/>
              <a:buFontTx/>
              <a:buNone/>
              <a:tabLst/>
              <a:defRPr sz="2000" kern="1200">
                <a:solidFill>
                  <a:schemeClr val="tx1"/>
                </a:solidFill>
                <a:latin typeface="Roboto" pitchFamily="2" charset="0"/>
                <a:ea typeface="Roboto" pitchFamily="2" charset="0"/>
                <a:cs typeface="+mn-cs"/>
              </a:defRPr>
            </a:lvl1pPr>
            <a:lvl2pPr marL="184150" indent="-176213" algn="l" defTabSz="900000" rtl="0" eaLnBrk="1" latinLnBrk="0" hangingPunct="1">
              <a:lnSpc>
                <a:spcPts val="3000"/>
              </a:lnSpc>
              <a:spcBef>
                <a:spcPts val="0"/>
              </a:spcBef>
              <a:spcAft>
                <a:spcPts val="0"/>
              </a:spcAft>
              <a:buClr>
                <a:srgbClr val="E0112B"/>
              </a:buClr>
              <a:buSzPct val="130000"/>
              <a:buFont typeface="Wingdings" pitchFamily="2" charset="2"/>
              <a:buChar char="§"/>
              <a:tabLst>
                <a:tab pos="3995738" algn="l"/>
              </a:tabLst>
              <a:defRPr sz="2000" kern="1200">
                <a:solidFill>
                  <a:schemeClr val="tx1"/>
                </a:solidFill>
                <a:latin typeface="Roboto" pitchFamily="2" charset="0"/>
                <a:ea typeface="Roboto" pitchFamily="2" charset="0"/>
                <a:cs typeface="+mn-cs"/>
              </a:defRPr>
            </a:lvl2pPr>
            <a:lvl3pPr marL="185738" indent="177800" algn="l" defTabSz="900000" rtl="0" eaLnBrk="1" latinLnBrk="0" hangingPunct="1">
              <a:lnSpc>
                <a:spcPts val="3000"/>
              </a:lnSpc>
              <a:spcBef>
                <a:spcPts val="0"/>
              </a:spcBef>
              <a:buClr>
                <a:srgbClr val="E0112B"/>
              </a:buClr>
              <a:buSzPct val="130000"/>
              <a:buFont typeface="Wingdings" pitchFamily="2" charset="2"/>
              <a:buChar char="§"/>
              <a:tabLst>
                <a:tab pos="3995738" algn="l"/>
              </a:tabLst>
              <a:defRPr sz="2000" kern="1200">
                <a:solidFill>
                  <a:schemeClr val="tx1"/>
                </a:solidFill>
                <a:latin typeface="Roboto" pitchFamily="2" charset="0"/>
                <a:ea typeface="Roboto" pitchFamily="2" charset="0"/>
                <a:cs typeface="+mn-cs"/>
              </a:defRPr>
            </a:lvl3pPr>
            <a:lvl4pPr marL="541338" indent="-177800" algn="l" defTabSz="900000" rtl="0" eaLnBrk="1" latinLnBrk="0" hangingPunct="1">
              <a:lnSpc>
                <a:spcPts val="3000"/>
              </a:lnSpc>
              <a:spcBef>
                <a:spcPts val="0"/>
              </a:spcBef>
              <a:buClr>
                <a:srgbClr val="E0112B"/>
              </a:buClr>
              <a:buSzPct val="130000"/>
              <a:buFont typeface="Wingdings" pitchFamily="2" charset="2"/>
              <a:buChar char="§"/>
              <a:tabLst>
                <a:tab pos="3995738" algn="l"/>
              </a:tabLst>
              <a:defRPr sz="1700" kern="1200">
                <a:solidFill>
                  <a:schemeClr val="tx1"/>
                </a:solidFill>
                <a:latin typeface="Roboto" pitchFamily="2" charset="0"/>
                <a:ea typeface="Roboto" pitchFamily="2" charset="0"/>
                <a:cs typeface="+mn-cs"/>
              </a:defRPr>
            </a:lvl4pPr>
            <a:lvl5pPr marL="717550" marR="0" indent="-176213" algn="l" defTabSz="900000" rtl="0" eaLnBrk="1" fontAlgn="auto" latinLnBrk="0" hangingPunct="1">
              <a:lnSpc>
                <a:spcPts val="3000"/>
              </a:lnSpc>
              <a:spcBef>
                <a:spcPts val="0"/>
              </a:spcBef>
              <a:spcAft>
                <a:spcPts val="0"/>
              </a:spcAft>
              <a:buClr>
                <a:srgbClr val="E0112B"/>
              </a:buClr>
              <a:buSzPct val="130000"/>
              <a:buFont typeface="Wingdings" pitchFamily="2" charset="2"/>
              <a:buChar char="§"/>
              <a:tabLst>
                <a:tab pos="3995738" algn="l"/>
              </a:tabLst>
              <a:defRPr sz="1700" kern="1200">
                <a:solidFill>
                  <a:schemeClr val="tx1"/>
                </a:solidFill>
                <a:latin typeface="Roboto" pitchFamily="2" charset="0"/>
                <a:ea typeface="Roboto"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0837" indent="-342900">
              <a:buFont typeface="Arial" panose="020B0604020202020204" pitchFamily="34" charset="0"/>
              <a:buChar char="•"/>
            </a:pPr>
            <a:r>
              <a:rPr lang="en-US" altLang="zh-CN" sz="2400" dirty="0"/>
              <a:t>Our analysis uncovers substantial heterogeneity in pandemic mortality among 'left-behind' regions, challenging the stereotypical homogeneous portrayal of “left-behind” regions </a:t>
            </a:r>
          </a:p>
          <a:p>
            <a:pPr marL="350837" indent="-342900">
              <a:buFont typeface="Arial" panose="020B0604020202020204" pitchFamily="34" charset="0"/>
              <a:buChar char="•"/>
            </a:pPr>
            <a:r>
              <a:rPr lang="en-US" altLang="zh-CN" sz="2400" dirty="0"/>
              <a:t>One typology of “left-behind” regions (demographic decline and ageing) scored the lowest pandemic mortality, and better than all three typologies that are not considered “left-behind”. </a:t>
            </a:r>
          </a:p>
          <a:p>
            <a:pPr marL="350837" indent="-342900">
              <a:buFont typeface="Arial" panose="020B0604020202020204" pitchFamily="34" charset="0"/>
              <a:buChar char="•"/>
            </a:pPr>
            <a:r>
              <a:rPr lang="en-US" altLang="zh-CN" sz="2400" dirty="0"/>
              <a:t>Meanwhile, the other two typologies of “left-behind” regions persistently score the worst pandemic mortality.</a:t>
            </a:r>
          </a:p>
          <a:p>
            <a:pPr marL="350837" indent="-342900">
              <a:buFont typeface="Arial" panose="020B0604020202020204" pitchFamily="34" charset="0"/>
              <a:buChar char="•"/>
            </a:pPr>
            <a:r>
              <a:rPr lang="en-US" altLang="zh-CN" sz="2400" dirty="0"/>
              <a:t>This mortality divergence highlights the need for tailored policy design grounded in local characteristics to improve population health in “left-behind” regions.</a:t>
            </a:r>
          </a:p>
          <a:p>
            <a:endParaRPr lang="en-US" altLang="zh-CN" sz="2400" dirty="0"/>
          </a:p>
        </p:txBody>
      </p:sp>
      <p:sp>
        <p:nvSpPr>
          <p:cNvPr id="6" name="Rectangle 5">
            <a:extLst>
              <a:ext uri="{FF2B5EF4-FFF2-40B4-BE49-F238E27FC236}">
                <a16:creationId xmlns:a16="http://schemas.microsoft.com/office/drawing/2014/main" id="{6BA461FC-38B7-3501-0FC3-7435BB312FC9}"/>
              </a:ext>
            </a:extLst>
          </p:cNvPr>
          <p:cNvSpPr/>
          <p:nvPr/>
        </p:nvSpPr>
        <p:spPr>
          <a:xfrm>
            <a:off x="188259" y="6195415"/>
            <a:ext cx="1021976" cy="4400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81033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F0FA312-9D5E-87F2-86C3-602D69D823C6}"/>
              </a:ext>
            </a:extLst>
          </p:cNvPr>
          <p:cNvSpPr>
            <a:spLocks noGrp="1"/>
          </p:cNvSpPr>
          <p:nvPr>
            <p:ph type="body" sz="quarter" idx="18"/>
          </p:nvPr>
        </p:nvSpPr>
        <p:spPr/>
        <p:txBody>
          <a:bodyPr/>
          <a:lstStyle/>
          <a:p>
            <a:r>
              <a:rPr lang="en-US" altLang="zh-CN" dirty="0"/>
              <a:t>@LSEHealthPolicy</a:t>
            </a:r>
            <a:endParaRPr lang="en-US" dirty="0"/>
          </a:p>
          <a:p>
            <a:endParaRPr lang="en-US" dirty="0"/>
          </a:p>
        </p:txBody>
      </p:sp>
      <p:sp>
        <p:nvSpPr>
          <p:cNvPr id="5" name="Text Placeholder 4">
            <a:extLst>
              <a:ext uri="{FF2B5EF4-FFF2-40B4-BE49-F238E27FC236}">
                <a16:creationId xmlns:a16="http://schemas.microsoft.com/office/drawing/2014/main" id="{2C024943-D493-D37A-1E55-3CEA1B9E0E13}"/>
              </a:ext>
            </a:extLst>
          </p:cNvPr>
          <p:cNvSpPr>
            <a:spLocks noGrp="1"/>
          </p:cNvSpPr>
          <p:nvPr>
            <p:ph type="body" sz="quarter" idx="15"/>
          </p:nvPr>
        </p:nvSpPr>
        <p:spPr/>
        <p:txBody>
          <a:bodyPr/>
          <a:lstStyle/>
          <a:p>
            <a:r>
              <a:rPr lang="en-US" altLang="zh-CN" dirty="0"/>
              <a:t>LSE</a:t>
            </a:r>
            <a:r>
              <a:rPr lang="zh-CN" altLang="en-US" dirty="0"/>
              <a:t> </a:t>
            </a:r>
            <a:r>
              <a:rPr lang="en-US" altLang="zh-CN" dirty="0"/>
              <a:t>Health</a:t>
            </a:r>
            <a:endParaRPr lang="en-US" dirty="0"/>
          </a:p>
        </p:txBody>
      </p:sp>
      <p:sp>
        <p:nvSpPr>
          <p:cNvPr id="7" name="Title 1">
            <a:extLst>
              <a:ext uri="{FF2B5EF4-FFF2-40B4-BE49-F238E27FC236}">
                <a16:creationId xmlns:a16="http://schemas.microsoft.com/office/drawing/2014/main" id="{50A72C9F-1406-5951-091C-BD5C7F02EEDA}"/>
              </a:ext>
            </a:extLst>
          </p:cNvPr>
          <p:cNvSpPr>
            <a:spLocks noGrp="1"/>
          </p:cNvSpPr>
          <p:nvPr>
            <p:ph type="title"/>
          </p:nvPr>
        </p:nvSpPr>
        <p:spPr>
          <a:xfrm>
            <a:off x="838199" y="1298232"/>
            <a:ext cx="10515600" cy="620202"/>
          </a:xfrm>
        </p:spPr>
        <p:txBody>
          <a:bodyPr/>
          <a:lstStyle/>
          <a:p>
            <a:pPr algn="l"/>
            <a:r>
              <a:rPr lang="en-US" altLang="zh-CN" sz="2800" dirty="0">
                <a:solidFill>
                  <a:srgbClr val="E0102B"/>
                </a:solidFill>
              </a:rPr>
              <a:t>Background</a:t>
            </a:r>
            <a:endParaRPr lang="en-US" sz="2800" dirty="0">
              <a:solidFill>
                <a:srgbClr val="E0102B"/>
              </a:solidFill>
            </a:endParaRPr>
          </a:p>
        </p:txBody>
      </p:sp>
      <p:sp>
        <p:nvSpPr>
          <p:cNvPr id="8" name="Text Placeholder 2">
            <a:extLst>
              <a:ext uri="{FF2B5EF4-FFF2-40B4-BE49-F238E27FC236}">
                <a16:creationId xmlns:a16="http://schemas.microsoft.com/office/drawing/2014/main" id="{A4EBD8C4-219B-7C27-808E-7F83208A2740}"/>
              </a:ext>
            </a:extLst>
          </p:cNvPr>
          <p:cNvSpPr txBox="1">
            <a:spLocks/>
          </p:cNvSpPr>
          <p:nvPr/>
        </p:nvSpPr>
        <p:spPr>
          <a:xfrm>
            <a:off x="838199" y="2038227"/>
            <a:ext cx="10515600" cy="2426197"/>
          </a:xfrm>
          <a:prstGeom prst="rect">
            <a:avLst/>
          </a:prstGeom>
        </p:spPr>
        <p:txBody>
          <a:bodyPr/>
          <a:lstStyle>
            <a:lvl1pPr marL="7937" indent="0" algn="l" defTabSz="914400" rtl="0" eaLnBrk="1" latinLnBrk="0" hangingPunct="1">
              <a:lnSpc>
                <a:spcPct val="90000"/>
              </a:lnSpc>
              <a:spcBef>
                <a:spcPts val="1000"/>
              </a:spcBef>
              <a:buClr>
                <a:srgbClr val="FF0000"/>
              </a:buClr>
              <a:buSzPct val="110000"/>
              <a:buFontTx/>
              <a:buNone/>
              <a:tabLst/>
              <a:defRPr sz="2000" kern="1200">
                <a:solidFill>
                  <a:schemeClr val="tx1"/>
                </a:solidFill>
                <a:latin typeface="Roboto" pitchFamily="2" charset="0"/>
                <a:ea typeface="Roboto" pitchFamily="2" charset="0"/>
                <a:cs typeface="+mn-cs"/>
              </a:defRPr>
            </a:lvl1pPr>
            <a:lvl2pPr marL="184150" indent="-176213" algn="l" defTabSz="900000" rtl="0" eaLnBrk="1" latinLnBrk="0" hangingPunct="1">
              <a:lnSpc>
                <a:spcPts val="3000"/>
              </a:lnSpc>
              <a:spcBef>
                <a:spcPts val="0"/>
              </a:spcBef>
              <a:spcAft>
                <a:spcPts val="0"/>
              </a:spcAft>
              <a:buClr>
                <a:srgbClr val="E0112B"/>
              </a:buClr>
              <a:buSzPct val="130000"/>
              <a:buFont typeface="Wingdings" pitchFamily="2" charset="2"/>
              <a:buChar char="§"/>
              <a:tabLst>
                <a:tab pos="3995738" algn="l"/>
              </a:tabLst>
              <a:defRPr sz="2000" kern="1200">
                <a:solidFill>
                  <a:schemeClr val="tx1"/>
                </a:solidFill>
                <a:latin typeface="Roboto" pitchFamily="2" charset="0"/>
                <a:ea typeface="Roboto" pitchFamily="2" charset="0"/>
                <a:cs typeface="+mn-cs"/>
              </a:defRPr>
            </a:lvl2pPr>
            <a:lvl3pPr marL="185738" indent="177800" algn="l" defTabSz="900000" rtl="0" eaLnBrk="1" latinLnBrk="0" hangingPunct="1">
              <a:lnSpc>
                <a:spcPts val="3000"/>
              </a:lnSpc>
              <a:spcBef>
                <a:spcPts val="0"/>
              </a:spcBef>
              <a:buClr>
                <a:srgbClr val="E0112B"/>
              </a:buClr>
              <a:buSzPct val="130000"/>
              <a:buFont typeface="Wingdings" pitchFamily="2" charset="2"/>
              <a:buChar char="§"/>
              <a:tabLst>
                <a:tab pos="3995738" algn="l"/>
              </a:tabLst>
              <a:defRPr sz="2000" kern="1200">
                <a:solidFill>
                  <a:schemeClr val="tx1"/>
                </a:solidFill>
                <a:latin typeface="Roboto" pitchFamily="2" charset="0"/>
                <a:ea typeface="Roboto" pitchFamily="2" charset="0"/>
                <a:cs typeface="+mn-cs"/>
              </a:defRPr>
            </a:lvl3pPr>
            <a:lvl4pPr marL="541338" indent="-177800" algn="l" defTabSz="900000" rtl="0" eaLnBrk="1" latinLnBrk="0" hangingPunct="1">
              <a:lnSpc>
                <a:spcPts val="3000"/>
              </a:lnSpc>
              <a:spcBef>
                <a:spcPts val="0"/>
              </a:spcBef>
              <a:buClr>
                <a:srgbClr val="E0112B"/>
              </a:buClr>
              <a:buSzPct val="130000"/>
              <a:buFont typeface="Wingdings" pitchFamily="2" charset="2"/>
              <a:buChar char="§"/>
              <a:tabLst>
                <a:tab pos="3995738" algn="l"/>
              </a:tabLst>
              <a:defRPr sz="1700" kern="1200">
                <a:solidFill>
                  <a:schemeClr val="tx1"/>
                </a:solidFill>
                <a:latin typeface="Roboto" pitchFamily="2" charset="0"/>
                <a:ea typeface="Roboto" pitchFamily="2" charset="0"/>
                <a:cs typeface="+mn-cs"/>
              </a:defRPr>
            </a:lvl4pPr>
            <a:lvl5pPr marL="717550" marR="0" indent="-176213" algn="l" defTabSz="900000" rtl="0" eaLnBrk="1" fontAlgn="auto" latinLnBrk="0" hangingPunct="1">
              <a:lnSpc>
                <a:spcPts val="3000"/>
              </a:lnSpc>
              <a:spcBef>
                <a:spcPts val="0"/>
              </a:spcBef>
              <a:spcAft>
                <a:spcPts val="0"/>
              </a:spcAft>
              <a:buClr>
                <a:srgbClr val="E0112B"/>
              </a:buClr>
              <a:buSzPct val="130000"/>
              <a:buFont typeface="Wingdings" pitchFamily="2" charset="2"/>
              <a:buChar char="§"/>
              <a:tabLst>
                <a:tab pos="3995738" algn="l"/>
              </a:tabLst>
              <a:defRPr sz="1700" kern="1200">
                <a:solidFill>
                  <a:schemeClr val="tx1"/>
                </a:solidFill>
                <a:latin typeface="Roboto" pitchFamily="2" charset="0"/>
                <a:ea typeface="Roboto"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0837" indent="-342900">
              <a:buFont typeface="Arial" panose="020B0604020202020204" pitchFamily="34" charset="0"/>
              <a:buChar char="•"/>
            </a:pPr>
            <a:r>
              <a:rPr lang="en-US" altLang="zh-CN" sz="2400" dirty="0"/>
              <a:t>“Left-behind” regions have been a prominent construct in political science and economic geography literature following the right-wing electoral shifts across the Atlantic in the past decade</a:t>
            </a:r>
          </a:p>
          <a:p>
            <a:pPr marL="350837" indent="-342900">
              <a:buFont typeface="Arial" panose="020B0604020202020204" pitchFamily="34" charset="0"/>
              <a:buChar char="•"/>
            </a:pPr>
            <a:r>
              <a:rPr lang="en-US" sz="2400" dirty="0"/>
              <a:t>For example, the red states in the Rust Belt are Trump's stronghold. </a:t>
            </a:r>
          </a:p>
          <a:p>
            <a:pPr marL="350837" indent="-342900">
              <a:buFont typeface="Arial" panose="020B0604020202020204" pitchFamily="34" charset="0"/>
              <a:buChar char="•"/>
            </a:pPr>
            <a:r>
              <a:rPr lang="en-US" sz="2400" dirty="0"/>
              <a:t>British voters in the Forgotten North ha</a:t>
            </a:r>
            <a:r>
              <a:rPr lang="en-US" altLang="zh-CN" sz="2400" dirty="0"/>
              <a:t>d</a:t>
            </a:r>
            <a:r>
              <a:rPr lang="en-US" sz="2400" dirty="0"/>
              <a:t> strong support for Brexit.</a:t>
            </a:r>
          </a:p>
        </p:txBody>
      </p:sp>
      <p:pic>
        <p:nvPicPr>
          <p:cNvPr id="3" name="Picture 2" descr="A person in a red dress&#10;&#10;AI-generated content may be incorrect.">
            <a:extLst>
              <a:ext uri="{FF2B5EF4-FFF2-40B4-BE49-F238E27FC236}">
                <a16:creationId xmlns:a16="http://schemas.microsoft.com/office/drawing/2014/main" id="{96202EF5-770D-D41A-E5AD-E45E9153E3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9607" y="3980281"/>
            <a:ext cx="1914008" cy="2729341"/>
          </a:xfrm>
          <a:prstGeom prst="rect">
            <a:avLst/>
          </a:prstGeom>
        </p:spPr>
      </p:pic>
      <p:pic>
        <p:nvPicPr>
          <p:cNvPr id="9" name="Picture 8" descr="A person smiling at the camera&#10;&#10;AI-generated content may be incorrect.">
            <a:extLst>
              <a:ext uri="{FF2B5EF4-FFF2-40B4-BE49-F238E27FC236}">
                <a16:creationId xmlns:a16="http://schemas.microsoft.com/office/drawing/2014/main" id="{E26534DB-B162-AB68-8C73-6E750FF983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0326" y="3980281"/>
            <a:ext cx="2049055" cy="2729341"/>
          </a:xfrm>
          <a:prstGeom prst="rect">
            <a:avLst/>
          </a:prstGeom>
        </p:spPr>
      </p:pic>
      <p:pic>
        <p:nvPicPr>
          <p:cNvPr id="11" name="Picture 10" descr="A person in a suit&#10;&#10;AI-generated content may be incorrect.">
            <a:extLst>
              <a:ext uri="{FF2B5EF4-FFF2-40B4-BE49-F238E27FC236}">
                <a16:creationId xmlns:a16="http://schemas.microsoft.com/office/drawing/2014/main" id="{5473E1D4-0856-919E-4778-86778552DA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8052" y="3980281"/>
            <a:ext cx="2200670" cy="2729342"/>
          </a:xfrm>
          <a:prstGeom prst="rect">
            <a:avLst/>
          </a:prstGeom>
        </p:spPr>
      </p:pic>
    </p:spTree>
    <p:extLst>
      <p:ext uri="{BB962C8B-B14F-4D97-AF65-F5344CB8AC3E}">
        <p14:creationId xmlns:p14="http://schemas.microsoft.com/office/powerpoint/2010/main" val="1671203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D1707-9F79-89DF-3E41-0AFF58A1EC0A}"/>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7D076B38-C4E2-F6BE-702D-FA69EFB00B44}"/>
              </a:ext>
            </a:extLst>
          </p:cNvPr>
          <p:cNvSpPr>
            <a:spLocks noGrp="1"/>
          </p:cNvSpPr>
          <p:nvPr>
            <p:ph type="body" sz="quarter" idx="15"/>
          </p:nvPr>
        </p:nvSpPr>
        <p:spPr/>
        <p:txBody>
          <a:bodyPr/>
          <a:lstStyle/>
          <a:p>
            <a:pPr marL="0" indent="0">
              <a:buNone/>
            </a:pPr>
            <a:r>
              <a:rPr lang="en-US" altLang="zh-CN" dirty="0"/>
              <a:t>LSE</a:t>
            </a:r>
            <a:r>
              <a:rPr lang="zh-CN" altLang="en-US" dirty="0"/>
              <a:t> </a:t>
            </a:r>
            <a:r>
              <a:rPr lang="en-US" altLang="zh-CN" dirty="0"/>
              <a:t>Health</a:t>
            </a:r>
            <a:endParaRPr lang="en-US" dirty="0"/>
          </a:p>
        </p:txBody>
      </p:sp>
      <p:sp>
        <p:nvSpPr>
          <p:cNvPr id="7" name="Title 1">
            <a:extLst>
              <a:ext uri="{FF2B5EF4-FFF2-40B4-BE49-F238E27FC236}">
                <a16:creationId xmlns:a16="http://schemas.microsoft.com/office/drawing/2014/main" id="{36C3DF94-B573-C49B-1C42-E90ACA780911}"/>
              </a:ext>
            </a:extLst>
          </p:cNvPr>
          <p:cNvSpPr>
            <a:spLocks noGrp="1"/>
          </p:cNvSpPr>
          <p:nvPr>
            <p:ph type="title"/>
          </p:nvPr>
        </p:nvSpPr>
        <p:spPr>
          <a:xfrm>
            <a:off x="838199" y="1298232"/>
            <a:ext cx="10515600" cy="620202"/>
          </a:xfrm>
        </p:spPr>
        <p:txBody>
          <a:bodyPr/>
          <a:lstStyle/>
          <a:p>
            <a:pPr algn="l"/>
            <a:r>
              <a:rPr lang="en-US" altLang="zh-CN" sz="2800" dirty="0">
                <a:solidFill>
                  <a:srgbClr val="E0102B"/>
                </a:solidFill>
              </a:rPr>
              <a:t>Limitations and directions for future studies</a:t>
            </a:r>
            <a:endParaRPr lang="en-US" sz="2800" dirty="0">
              <a:solidFill>
                <a:srgbClr val="E0102B"/>
              </a:solidFill>
            </a:endParaRPr>
          </a:p>
        </p:txBody>
      </p:sp>
      <p:sp>
        <p:nvSpPr>
          <p:cNvPr id="8" name="Text Placeholder 2">
            <a:extLst>
              <a:ext uri="{FF2B5EF4-FFF2-40B4-BE49-F238E27FC236}">
                <a16:creationId xmlns:a16="http://schemas.microsoft.com/office/drawing/2014/main" id="{EC9513DC-E67A-4947-A54D-4BAF8F2ED850}"/>
              </a:ext>
            </a:extLst>
          </p:cNvPr>
          <p:cNvSpPr txBox="1">
            <a:spLocks/>
          </p:cNvSpPr>
          <p:nvPr/>
        </p:nvSpPr>
        <p:spPr>
          <a:xfrm>
            <a:off x="838199" y="2038227"/>
            <a:ext cx="10515600" cy="4157188"/>
          </a:xfrm>
          <a:prstGeom prst="rect">
            <a:avLst/>
          </a:prstGeom>
        </p:spPr>
        <p:txBody>
          <a:bodyPr/>
          <a:lstStyle>
            <a:lvl1pPr marL="7937" indent="0" algn="l" defTabSz="914400" rtl="0" eaLnBrk="1" latinLnBrk="0" hangingPunct="1">
              <a:lnSpc>
                <a:spcPct val="90000"/>
              </a:lnSpc>
              <a:spcBef>
                <a:spcPts val="1000"/>
              </a:spcBef>
              <a:buClr>
                <a:srgbClr val="FF0000"/>
              </a:buClr>
              <a:buSzPct val="110000"/>
              <a:buFontTx/>
              <a:buNone/>
              <a:tabLst/>
              <a:defRPr sz="2000" kern="1200">
                <a:solidFill>
                  <a:schemeClr val="tx1"/>
                </a:solidFill>
                <a:latin typeface="Roboto" pitchFamily="2" charset="0"/>
                <a:ea typeface="Roboto" pitchFamily="2" charset="0"/>
                <a:cs typeface="+mn-cs"/>
              </a:defRPr>
            </a:lvl1pPr>
            <a:lvl2pPr marL="184150" indent="-176213" algn="l" defTabSz="900000" rtl="0" eaLnBrk="1" latinLnBrk="0" hangingPunct="1">
              <a:lnSpc>
                <a:spcPts val="3000"/>
              </a:lnSpc>
              <a:spcBef>
                <a:spcPts val="0"/>
              </a:spcBef>
              <a:spcAft>
                <a:spcPts val="0"/>
              </a:spcAft>
              <a:buClr>
                <a:srgbClr val="E0112B"/>
              </a:buClr>
              <a:buSzPct val="130000"/>
              <a:buFont typeface="Wingdings" pitchFamily="2" charset="2"/>
              <a:buChar char="§"/>
              <a:tabLst>
                <a:tab pos="3995738" algn="l"/>
              </a:tabLst>
              <a:defRPr sz="2000" kern="1200">
                <a:solidFill>
                  <a:schemeClr val="tx1"/>
                </a:solidFill>
                <a:latin typeface="Roboto" pitchFamily="2" charset="0"/>
                <a:ea typeface="Roboto" pitchFamily="2" charset="0"/>
                <a:cs typeface="+mn-cs"/>
              </a:defRPr>
            </a:lvl2pPr>
            <a:lvl3pPr marL="185738" indent="177800" algn="l" defTabSz="900000" rtl="0" eaLnBrk="1" latinLnBrk="0" hangingPunct="1">
              <a:lnSpc>
                <a:spcPts val="3000"/>
              </a:lnSpc>
              <a:spcBef>
                <a:spcPts val="0"/>
              </a:spcBef>
              <a:buClr>
                <a:srgbClr val="E0112B"/>
              </a:buClr>
              <a:buSzPct val="130000"/>
              <a:buFont typeface="Wingdings" pitchFamily="2" charset="2"/>
              <a:buChar char="§"/>
              <a:tabLst>
                <a:tab pos="3995738" algn="l"/>
              </a:tabLst>
              <a:defRPr sz="2000" kern="1200">
                <a:solidFill>
                  <a:schemeClr val="tx1"/>
                </a:solidFill>
                <a:latin typeface="Roboto" pitchFamily="2" charset="0"/>
                <a:ea typeface="Roboto" pitchFamily="2" charset="0"/>
                <a:cs typeface="+mn-cs"/>
              </a:defRPr>
            </a:lvl3pPr>
            <a:lvl4pPr marL="541338" indent="-177800" algn="l" defTabSz="900000" rtl="0" eaLnBrk="1" latinLnBrk="0" hangingPunct="1">
              <a:lnSpc>
                <a:spcPts val="3000"/>
              </a:lnSpc>
              <a:spcBef>
                <a:spcPts val="0"/>
              </a:spcBef>
              <a:buClr>
                <a:srgbClr val="E0112B"/>
              </a:buClr>
              <a:buSzPct val="130000"/>
              <a:buFont typeface="Wingdings" pitchFamily="2" charset="2"/>
              <a:buChar char="§"/>
              <a:tabLst>
                <a:tab pos="3995738" algn="l"/>
              </a:tabLst>
              <a:defRPr sz="1700" kern="1200">
                <a:solidFill>
                  <a:schemeClr val="tx1"/>
                </a:solidFill>
                <a:latin typeface="Roboto" pitchFamily="2" charset="0"/>
                <a:ea typeface="Roboto" pitchFamily="2" charset="0"/>
                <a:cs typeface="+mn-cs"/>
              </a:defRPr>
            </a:lvl4pPr>
            <a:lvl5pPr marL="717550" marR="0" indent="-176213" algn="l" defTabSz="900000" rtl="0" eaLnBrk="1" fontAlgn="auto" latinLnBrk="0" hangingPunct="1">
              <a:lnSpc>
                <a:spcPts val="3000"/>
              </a:lnSpc>
              <a:spcBef>
                <a:spcPts val="0"/>
              </a:spcBef>
              <a:spcAft>
                <a:spcPts val="0"/>
              </a:spcAft>
              <a:buClr>
                <a:srgbClr val="E0112B"/>
              </a:buClr>
              <a:buSzPct val="130000"/>
              <a:buFont typeface="Wingdings" pitchFamily="2" charset="2"/>
              <a:buChar char="§"/>
              <a:tabLst>
                <a:tab pos="3995738" algn="l"/>
              </a:tabLst>
              <a:defRPr sz="1700" kern="1200">
                <a:solidFill>
                  <a:schemeClr val="tx1"/>
                </a:solidFill>
                <a:latin typeface="Roboto" pitchFamily="2" charset="0"/>
                <a:ea typeface="Roboto"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0837" indent="-342900">
              <a:buFont typeface="Arial" panose="020B0604020202020204" pitchFamily="34" charset="0"/>
              <a:buChar char="•"/>
            </a:pPr>
            <a:r>
              <a:rPr lang="en-US" altLang="zh-CN" sz="2400" dirty="0"/>
              <a:t>The findings are not causal and only imply correlation. </a:t>
            </a:r>
          </a:p>
          <a:p>
            <a:pPr marL="350837" indent="-342900">
              <a:buFont typeface="Arial" panose="020B0604020202020204" pitchFamily="34" charset="0"/>
              <a:buChar char="•"/>
            </a:pPr>
            <a:r>
              <a:rPr lang="en-US" altLang="zh-CN" sz="2400" dirty="0"/>
              <a:t>Data limitations: some of the control variables are only available at NUTS 2 level. We also have to drop a few EU countries due to the lack of data</a:t>
            </a:r>
          </a:p>
          <a:p>
            <a:pPr marL="350837" indent="-342900">
              <a:buFont typeface="Arial" panose="020B0604020202020204" pitchFamily="34" charset="0"/>
              <a:buChar char="•"/>
            </a:pPr>
            <a:r>
              <a:rPr lang="en-US" altLang="zh-CN" sz="2400" dirty="0"/>
              <a:t>Spatial auto-correlation: neighbors of left-behind regions are also likely to be left-behind</a:t>
            </a:r>
          </a:p>
          <a:p>
            <a:pPr marL="350837" indent="-342900">
              <a:buFont typeface="Arial" panose="020B0604020202020204" pitchFamily="34" charset="0"/>
              <a:buChar char="•"/>
            </a:pPr>
            <a:r>
              <a:rPr lang="en-US" altLang="zh-CN" sz="2400" dirty="0"/>
              <a:t>Premature mortality could be a better variable to measure population health outcome   </a:t>
            </a:r>
          </a:p>
          <a:p>
            <a:pPr marL="350837" indent="-342900">
              <a:buFont typeface="Arial" panose="020B0604020202020204" pitchFamily="34" charset="0"/>
              <a:buChar char="•"/>
            </a:pPr>
            <a:endParaRPr lang="en-US" altLang="zh-CN" sz="2400" dirty="0"/>
          </a:p>
        </p:txBody>
      </p:sp>
      <p:sp>
        <p:nvSpPr>
          <p:cNvPr id="6" name="Rectangle 5">
            <a:extLst>
              <a:ext uri="{FF2B5EF4-FFF2-40B4-BE49-F238E27FC236}">
                <a16:creationId xmlns:a16="http://schemas.microsoft.com/office/drawing/2014/main" id="{E2DB2BEA-D642-3D1F-C1EB-681BB2F0A20F}"/>
              </a:ext>
            </a:extLst>
          </p:cNvPr>
          <p:cNvSpPr/>
          <p:nvPr/>
        </p:nvSpPr>
        <p:spPr>
          <a:xfrm>
            <a:off x="188259" y="6195415"/>
            <a:ext cx="1021976" cy="4400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05159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BAED1-829D-6AB9-5B1F-2B4BB81A204A}"/>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02960AB4-157E-0709-C842-3826C66B9653}"/>
              </a:ext>
            </a:extLst>
          </p:cNvPr>
          <p:cNvSpPr>
            <a:spLocks noGrp="1"/>
          </p:cNvSpPr>
          <p:nvPr>
            <p:ph type="body" sz="quarter" idx="15"/>
          </p:nvPr>
        </p:nvSpPr>
        <p:spPr/>
        <p:txBody>
          <a:bodyPr/>
          <a:lstStyle/>
          <a:p>
            <a:pPr marL="0" indent="0">
              <a:buNone/>
            </a:pPr>
            <a:r>
              <a:rPr lang="en-US" altLang="zh-CN" dirty="0"/>
              <a:t>LSE</a:t>
            </a:r>
            <a:r>
              <a:rPr lang="zh-CN" altLang="en-US" dirty="0"/>
              <a:t> </a:t>
            </a:r>
            <a:r>
              <a:rPr lang="en-US" altLang="zh-CN" dirty="0"/>
              <a:t>Health</a:t>
            </a:r>
            <a:endParaRPr lang="en-US" dirty="0"/>
          </a:p>
        </p:txBody>
      </p:sp>
      <p:sp>
        <p:nvSpPr>
          <p:cNvPr id="7" name="Title 1">
            <a:extLst>
              <a:ext uri="{FF2B5EF4-FFF2-40B4-BE49-F238E27FC236}">
                <a16:creationId xmlns:a16="http://schemas.microsoft.com/office/drawing/2014/main" id="{6AEB00ED-E10C-DA2C-4D77-32EB185108FA}"/>
              </a:ext>
            </a:extLst>
          </p:cNvPr>
          <p:cNvSpPr>
            <a:spLocks noGrp="1"/>
          </p:cNvSpPr>
          <p:nvPr>
            <p:ph type="title"/>
          </p:nvPr>
        </p:nvSpPr>
        <p:spPr>
          <a:xfrm>
            <a:off x="838199" y="1298232"/>
            <a:ext cx="10515600" cy="620202"/>
          </a:xfrm>
        </p:spPr>
        <p:txBody>
          <a:bodyPr/>
          <a:lstStyle/>
          <a:p>
            <a:pPr algn="l"/>
            <a:r>
              <a:rPr lang="en-US" altLang="zh-CN" sz="2800" dirty="0">
                <a:solidFill>
                  <a:srgbClr val="E0102B"/>
                </a:solidFill>
              </a:rPr>
              <a:t>Acknowledgement</a:t>
            </a:r>
            <a:endParaRPr lang="en-US" sz="2800" dirty="0">
              <a:solidFill>
                <a:srgbClr val="E0102B"/>
              </a:solidFill>
            </a:endParaRPr>
          </a:p>
        </p:txBody>
      </p:sp>
      <p:sp>
        <p:nvSpPr>
          <p:cNvPr id="8" name="Text Placeholder 2">
            <a:extLst>
              <a:ext uri="{FF2B5EF4-FFF2-40B4-BE49-F238E27FC236}">
                <a16:creationId xmlns:a16="http://schemas.microsoft.com/office/drawing/2014/main" id="{BF7A19D2-E846-0F10-F830-83B795E62F01}"/>
              </a:ext>
            </a:extLst>
          </p:cNvPr>
          <p:cNvSpPr txBox="1">
            <a:spLocks/>
          </p:cNvSpPr>
          <p:nvPr/>
        </p:nvSpPr>
        <p:spPr>
          <a:xfrm>
            <a:off x="838199" y="2038227"/>
            <a:ext cx="10515600" cy="4157188"/>
          </a:xfrm>
          <a:prstGeom prst="rect">
            <a:avLst/>
          </a:prstGeom>
        </p:spPr>
        <p:txBody>
          <a:bodyPr/>
          <a:lstStyle>
            <a:lvl1pPr marL="7937" indent="0" algn="l" defTabSz="914400" rtl="0" eaLnBrk="1" latinLnBrk="0" hangingPunct="1">
              <a:lnSpc>
                <a:spcPct val="90000"/>
              </a:lnSpc>
              <a:spcBef>
                <a:spcPts val="1000"/>
              </a:spcBef>
              <a:buClr>
                <a:srgbClr val="FF0000"/>
              </a:buClr>
              <a:buSzPct val="110000"/>
              <a:buFontTx/>
              <a:buNone/>
              <a:tabLst/>
              <a:defRPr sz="2000" kern="1200">
                <a:solidFill>
                  <a:schemeClr val="tx1"/>
                </a:solidFill>
                <a:latin typeface="Roboto" pitchFamily="2" charset="0"/>
                <a:ea typeface="Roboto" pitchFamily="2" charset="0"/>
                <a:cs typeface="+mn-cs"/>
              </a:defRPr>
            </a:lvl1pPr>
            <a:lvl2pPr marL="184150" indent="-176213" algn="l" defTabSz="900000" rtl="0" eaLnBrk="1" latinLnBrk="0" hangingPunct="1">
              <a:lnSpc>
                <a:spcPts val="3000"/>
              </a:lnSpc>
              <a:spcBef>
                <a:spcPts val="0"/>
              </a:spcBef>
              <a:spcAft>
                <a:spcPts val="0"/>
              </a:spcAft>
              <a:buClr>
                <a:srgbClr val="E0112B"/>
              </a:buClr>
              <a:buSzPct val="130000"/>
              <a:buFont typeface="Wingdings" pitchFamily="2" charset="2"/>
              <a:buChar char="§"/>
              <a:tabLst>
                <a:tab pos="3995738" algn="l"/>
              </a:tabLst>
              <a:defRPr sz="2000" kern="1200">
                <a:solidFill>
                  <a:schemeClr val="tx1"/>
                </a:solidFill>
                <a:latin typeface="Roboto" pitchFamily="2" charset="0"/>
                <a:ea typeface="Roboto" pitchFamily="2" charset="0"/>
                <a:cs typeface="+mn-cs"/>
              </a:defRPr>
            </a:lvl2pPr>
            <a:lvl3pPr marL="185738" indent="177800" algn="l" defTabSz="900000" rtl="0" eaLnBrk="1" latinLnBrk="0" hangingPunct="1">
              <a:lnSpc>
                <a:spcPts val="3000"/>
              </a:lnSpc>
              <a:spcBef>
                <a:spcPts val="0"/>
              </a:spcBef>
              <a:buClr>
                <a:srgbClr val="E0112B"/>
              </a:buClr>
              <a:buSzPct val="130000"/>
              <a:buFont typeface="Wingdings" pitchFamily="2" charset="2"/>
              <a:buChar char="§"/>
              <a:tabLst>
                <a:tab pos="3995738" algn="l"/>
              </a:tabLst>
              <a:defRPr sz="2000" kern="1200">
                <a:solidFill>
                  <a:schemeClr val="tx1"/>
                </a:solidFill>
                <a:latin typeface="Roboto" pitchFamily="2" charset="0"/>
                <a:ea typeface="Roboto" pitchFamily="2" charset="0"/>
                <a:cs typeface="+mn-cs"/>
              </a:defRPr>
            </a:lvl3pPr>
            <a:lvl4pPr marL="541338" indent="-177800" algn="l" defTabSz="900000" rtl="0" eaLnBrk="1" latinLnBrk="0" hangingPunct="1">
              <a:lnSpc>
                <a:spcPts val="3000"/>
              </a:lnSpc>
              <a:spcBef>
                <a:spcPts val="0"/>
              </a:spcBef>
              <a:buClr>
                <a:srgbClr val="E0112B"/>
              </a:buClr>
              <a:buSzPct val="130000"/>
              <a:buFont typeface="Wingdings" pitchFamily="2" charset="2"/>
              <a:buChar char="§"/>
              <a:tabLst>
                <a:tab pos="3995738" algn="l"/>
              </a:tabLst>
              <a:defRPr sz="1700" kern="1200">
                <a:solidFill>
                  <a:schemeClr val="tx1"/>
                </a:solidFill>
                <a:latin typeface="Roboto" pitchFamily="2" charset="0"/>
                <a:ea typeface="Roboto" pitchFamily="2" charset="0"/>
                <a:cs typeface="+mn-cs"/>
              </a:defRPr>
            </a:lvl4pPr>
            <a:lvl5pPr marL="717550" marR="0" indent="-176213" algn="l" defTabSz="900000" rtl="0" eaLnBrk="1" fontAlgn="auto" latinLnBrk="0" hangingPunct="1">
              <a:lnSpc>
                <a:spcPts val="3000"/>
              </a:lnSpc>
              <a:spcBef>
                <a:spcPts val="0"/>
              </a:spcBef>
              <a:spcAft>
                <a:spcPts val="0"/>
              </a:spcAft>
              <a:buClr>
                <a:srgbClr val="E0112B"/>
              </a:buClr>
              <a:buSzPct val="130000"/>
              <a:buFont typeface="Wingdings" pitchFamily="2" charset="2"/>
              <a:buChar char="§"/>
              <a:tabLst>
                <a:tab pos="3995738" algn="l"/>
              </a:tabLst>
              <a:defRPr sz="1700" kern="1200">
                <a:solidFill>
                  <a:schemeClr val="tx1"/>
                </a:solidFill>
                <a:latin typeface="Roboto" pitchFamily="2" charset="0"/>
                <a:ea typeface="Roboto"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0837" indent="-342900">
              <a:buFont typeface="Arial" panose="020B0604020202020204" pitchFamily="34" charset="0"/>
              <a:buChar char="•"/>
            </a:pPr>
            <a:r>
              <a:rPr lang="en-US" altLang="zh-CN" sz="2400" dirty="0"/>
              <a:t>We are grateful to Dr. Michael </a:t>
            </a:r>
            <a:r>
              <a:rPr lang="en-US" altLang="zh-CN" sz="2400" dirty="0" err="1"/>
              <a:t>Mühlichen</a:t>
            </a:r>
            <a:r>
              <a:rPr lang="en-US" altLang="zh-CN" sz="2400" dirty="0"/>
              <a:t> for providing the German mortality data and contextual variables essential to this research.</a:t>
            </a:r>
          </a:p>
        </p:txBody>
      </p:sp>
      <p:sp>
        <p:nvSpPr>
          <p:cNvPr id="6" name="Rectangle 5">
            <a:extLst>
              <a:ext uri="{FF2B5EF4-FFF2-40B4-BE49-F238E27FC236}">
                <a16:creationId xmlns:a16="http://schemas.microsoft.com/office/drawing/2014/main" id="{B057281F-BA77-9EC6-8B5E-681171C2F8DD}"/>
              </a:ext>
            </a:extLst>
          </p:cNvPr>
          <p:cNvSpPr/>
          <p:nvPr/>
        </p:nvSpPr>
        <p:spPr>
          <a:xfrm>
            <a:off x="188259" y="6195415"/>
            <a:ext cx="1021976" cy="4400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0582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E9ADA-E3EB-D18D-9648-635E6CDA31B4}"/>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489E76B3-5292-F055-7A23-82CD10136AA4}"/>
              </a:ext>
            </a:extLst>
          </p:cNvPr>
          <p:cNvSpPr>
            <a:spLocks noGrp="1"/>
          </p:cNvSpPr>
          <p:nvPr>
            <p:ph type="body" sz="quarter" idx="18"/>
          </p:nvPr>
        </p:nvSpPr>
        <p:spPr/>
        <p:txBody>
          <a:bodyPr/>
          <a:lstStyle/>
          <a:p>
            <a:r>
              <a:rPr lang="en-US" altLang="zh-CN" dirty="0"/>
              <a:t>@LSEHealthPolicy</a:t>
            </a:r>
            <a:endParaRPr lang="en-US" dirty="0"/>
          </a:p>
          <a:p>
            <a:endParaRPr lang="en-US" dirty="0"/>
          </a:p>
        </p:txBody>
      </p:sp>
      <p:sp>
        <p:nvSpPr>
          <p:cNvPr id="5" name="Text Placeholder 4">
            <a:extLst>
              <a:ext uri="{FF2B5EF4-FFF2-40B4-BE49-F238E27FC236}">
                <a16:creationId xmlns:a16="http://schemas.microsoft.com/office/drawing/2014/main" id="{190F7564-194F-3A1A-D4A6-244870F51518}"/>
              </a:ext>
            </a:extLst>
          </p:cNvPr>
          <p:cNvSpPr>
            <a:spLocks noGrp="1"/>
          </p:cNvSpPr>
          <p:nvPr>
            <p:ph type="body" sz="quarter" idx="15"/>
          </p:nvPr>
        </p:nvSpPr>
        <p:spPr/>
        <p:txBody>
          <a:bodyPr/>
          <a:lstStyle/>
          <a:p>
            <a:r>
              <a:rPr lang="en-US" altLang="zh-CN" dirty="0"/>
              <a:t>LSE</a:t>
            </a:r>
            <a:r>
              <a:rPr lang="zh-CN" altLang="en-US" dirty="0"/>
              <a:t> </a:t>
            </a:r>
            <a:r>
              <a:rPr lang="en-US" altLang="zh-CN" dirty="0"/>
              <a:t>Health</a:t>
            </a:r>
            <a:endParaRPr lang="en-US" dirty="0"/>
          </a:p>
        </p:txBody>
      </p:sp>
      <p:sp>
        <p:nvSpPr>
          <p:cNvPr id="7" name="Title 1">
            <a:extLst>
              <a:ext uri="{FF2B5EF4-FFF2-40B4-BE49-F238E27FC236}">
                <a16:creationId xmlns:a16="http://schemas.microsoft.com/office/drawing/2014/main" id="{B7F09AF3-5242-2771-AD7F-371931CC9563}"/>
              </a:ext>
            </a:extLst>
          </p:cNvPr>
          <p:cNvSpPr>
            <a:spLocks noGrp="1"/>
          </p:cNvSpPr>
          <p:nvPr>
            <p:ph type="title"/>
          </p:nvPr>
        </p:nvSpPr>
        <p:spPr>
          <a:xfrm>
            <a:off x="838199" y="1298232"/>
            <a:ext cx="10515600" cy="620202"/>
          </a:xfrm>
        </p:spPr>
        <p:txBody>
          <a:bodyPr/>
          <a:lstStyle/>
          <a:p>
            <a:pPr algn="l"/>
            <a:r>
              <a:rPr lang="en-US" altLang="zh-CN" sz="2800" dirty="0">
                <a:solidFill>
                  <a:srgbClr val="E0102B"/>
                </a:solidFill>
              </a:rPr>
              <a:t>What are “left-behind” regions?</a:t>
            </a:r>
            <a:endParaRPr lang="en-US" sz="2800" dirty="0">
              <a:solidFill>
                <a:srgbClr val="E0102B"/>
              </a:solidFill>
            </a:endParaRPr>
          </a:p>
        </p:txBody>
      </p:sp>
      <p:sp>
        <p:nvSpPr>
          <p:cNvPr id="8" name="Text Placeholder 2">
            <a:extLst>
              <a:ext uri="{FF2B5EF4-FFF2-40B4-BE49-F238E27FC236}">
                <a16:creationId xmlns:a16="http://schemas.microsoft.com/office/drawing/2014/main" id="{71C85DA3-566F-05AD-6382-80F0470D51B6}"/>
              </a:ext>
            </a:extLst>
          </p:cNvPr>
          <p:cNvSpPr txBox="1">
            <a:spLocks/>
          </p:cNvSpPr>
          <p:nvPr/>
        </p:nvSpPr>
        <p:spPr>
          <a:xfrm>
            <a:off x="838199" y="2038227"/>
            <a:ext cx="10515600" cy="4157188"/>
          </a:xfrm>
          <a:prstGeom prst="rect">
            <a:avLst/>
          </a:prstGeom>
        </p:spPr>
        <p:txBody>
          <a:bodyPr/>
          <a:lstStyle>
            <a:lvl1pPr marL="7937" indent="0" algn="l" defTabSz="914400" rtl="0" eaLnBrk="1" latinLnBrk="0" hangingPunct="1">
              <a:lnSpc>
                <a:spcPct val="90000"/>
              </a:lnSpc>
              <a:spcBef>
                <a:spcPts val="1000"/>
              </a:spcBef>
              <a:buClr>
                <a:srgbClr val="FF0000"/>
              </a:buClr>
              <a:buSzPct val="110000"/>
              <a:buFontTx/>
              <a:buNone/>
              <a:tabLst/>
              <a:defRPr sz="2000" kern="1200">
                <a:solidFill>
                  <a:schemeClr val="tx1"/>
                </a:solidFill>
                <a:latin typeface="Roboto" pitchFamily="2" charset="0"/>
                <a:ea typeface="Roboto" pitchFamily="2" charset="0"/>
                <a:cs typeface="+mn-cs"/>
              </a:defRPr>
            </a:lvl1pPr>
            <a:lvl2pPr marL="184150" indent="-176213" algn="l" defTabSz="900000" rtl="0" eaLnBrk="1" latinLnBrk="0" hangingPunct="1">
              <a:lnSpc>
                <a:spcPts val="3000"/>
              </a:lnSpc>
              <a:spcBef>
                <a:spcPts val="0"/>
              </a:spcBef>
              <a:spcAft>
                <a:spcPts val="0"/>
              </a:spcAft>
              <a:buClr>
                <a:srgbClr val="E0112B"/>
              </a:buClr>
              <a:buSzPct val="130000"/>
              <a:buFont typeface="Wingdings" pitchFamily="2" charset="2"/>
              <a:buChar char="§"/>
              <a:tabLst>
                <a:tab pos="3995738" algn="l"/>
              </a:tabLst>
              <a:defRPr sz="2000" kern="1200">
                <a:solidFill>
                  <a:schemeClr val="tx1"/>
                </a:solidFill>
                <a:latin typeface="Roboto" pitchFamily="2" charset="0"/>
                <a:ea typeface="Roboto" pitchFamily="2" charset="0"/>
                <a:cs typeface="+mn-cs"/>
              </a:defRPr>
            </a:lvl2pPr>
            <a:lvl3pPr marL="185738" indent="177800" algn="l" defTabSz="900000" rtl="0" eaLnBrk="1" latinLnBrk="0" hangingPunct="1">
              <a:lnSpc>
                <a:spcPts val="3000"/>
              </a:lnSpc>
              <a:spcBef>
                <a:spcPts val="0"/>
              </a:spcBef>
              <a:buClr>
                <a:srgbClr val="E0112B"/>
              </a:buClr>
              <a:buSzPct val="130000"/>
              <a:buFont typeface="Wingdings" pitchFamily="2" charset="2"/>
              <a:buChar char="§"/>
              <a:tabLst>
                <a:tab pos="3995738" algn="l"/>
              </a:tabLst>
              <a:defRPr sz="2000" kern="1200">
                <a:solidFill>
                  <a:schemeClr val="tx1"/>
                </a:solidFill>
                <a:latin typeface="Roboto" pitchFamily="2" charset="0"/>
                <a:ea typeface="Roboto" pitchFamily="2" charset="0"/>
                <a:cs typeface="+mn-cs"/>
              </a:defRPr>
            </a:lvl3pPr>
            <a:lvl4pPr marL="541338" indent="-177800" algn="l" defTabSz="900000" rtl="0" eaLnBrk="1" latinLnBrk="0" hangingPunct="1">
              <a:lnSpc>
                <a:spcPts val="3000"/>
              </a:lnSpc>
              <a:spcBef>
                <a:spcPts val="0"/>
              </a:spcBef>
              <a:buClr>
                <a:srgbClr val="E0112B"/>
              </a:buClr>
              <a:buSzPct val="130000"/>
              <a:buFont typeface="Wingdings" pitchFamily="2" charset="2"/>
              <a:buChar char="§"/>
              <a:tabLst>
                <a:tab pos="3995738" algn="l"/>
              </a:tabLst>
              <a:defRPr sz="1700" kern="1200">
                <a:solidFill>
                  <a:schemeClr val="tx1"/>
                </a:solidFill>
                <a:latin typeface="Roboto" pitchFamily="2" charset="0"/>
                <a:ea typeface="Roboto" pitchFamily="2" charset="0"/>
                <a:cs typeface="+mn-cs"/>
              </a:defRPr>
            </a:lvl4pPr>
            <a:lvl5pPr marL="717550" marR="0" indent="-176213" algn="l" defTabSz="900000" rtl="0" eaLnBrk="1" fontAlgn="auto" latinLnBrk="0" hangingPunct="1">
              <a:lnSpc>
                <a:spcPts val="3000"/>
              </a:lnSpc>
              <a:spcBef>
                <a:spcPts val="0"/>
              </a:spcBef>
              <a:spcAft>
                <a:spcPts val="0"/>
              </a:spcAft>
              <a:buClr>
                <a:srgbClr val="E0112B"/>
              </a:buClr>
              <a:buSzPct val="130000"/>
              <a:buFont typeface="Wingdings" pitchFamily="2" charset="2"/>
              <a:buChar char="§"/>
              <a:tabLst>
                <a:tab pos="3995738" algn="l"/>
              </a:tabLst>
              <a:defRPr sz="1700" kern="1200">
                <a:solidFill>
                  <a:schemeClr val="tx1"/>
                </a:solidFill>
                <a:latin typeface="Roboto" pitchFamily="2" charset="0"/>
                <a:ea typeface="Roboto"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0837" indent="-342900">
              <a:buFont typeface="Arial" panose="020B0604020202020204" pitchFamily="34" charset="0"/>
              <a:buChar char="•"/>
            </a:pPr>
            <a:r>
              <a:rPr lang="en-US" sz="2400" dirty="0"/>
              <a:t>Economic geography literature characterized “left-behind” regions as post-industrial or rural regions marginalized by globalization, the accompanied labor market restructuring, and economic decline.</a:t>
            </a:r>
          </a:p>
          <a:p>
            <a:pPr marL="350837" indent="-342900">
              <a:buFont typeface="Arial" panose="020B0604020202020204" pitchFamily="34" charset="0"/>
              <a:buChar char="•"/>
            </a:pPr>
            <a:r>
              <a:rPr lang="en-US" sz="2400" dirty="0"/>
              <a:t>Structural factors, such as globalization, the rise of the service and knowledge economy, and demographic shift, can have spatially uneven impacts at the sub-national level, which inevitably led to divergent regional development outcomes and exacerbated spatial inequality.</a:t>
            </a:r>
          </a:p>
        </p:txBody>
      </p:sp>
    </p:spTree>
    <p:extLst>
      <p:ext uri="{BB962C8B-B14F-4D97-AF65-F5344CB8AC3E}">
        <p14:creationId xmlns:p14="http://schemas.microsoft.com/office/powerpoint/2010/main" val="4203537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21ECEA-5884-5122-D02C-28699B963706}"/>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8141014F-A91B-4043-BF21-2589976776AC}"/>
              </a:ext>
            </a:extLst>
          </p:cNvPr>
          <p:cNvSpPr>
            <a:spLocks noGrp="1"/>
          </p:cNvSpPr>
          <p:nvPr>
            <p:ph type="body" sz="quarter" idx="18"/>
          </p:nvPr>
        </p:nvSpPr>
        <p:spPr/>
        <p:txBody>
          <a:bodyPr/>
          <a:lstStyle/>
          <a:p>
            <a:r>
              <a:rPr lang="en-US" altLang="zh-CN" dirty="0"/>
              <a:t>@LSEHealthPolicy</a:t>
            </a:r>
            <a:endParaRPr lang="en-US" dirty="0"/>
          </a:p>
          <a:p>
            <a:endParaRPr lang="en-US" dirty="0"/>
          </a:p>
        </p:txBody>
      </p:sp>
      <p:sp>
        <p:nvSpPr>
          <p:cNvPr id="5" name="Text Placeholder 4">
            <a:extLst>
              <a:ext uri="{FF2B5EF4-FFF2-40B4-BE49-F238E27FC236}">
                <a16:creationId xmlns:a16="http://schemas.microsoft.com/office/drawing/2014/main" id="{180A4E63-1DC0-E3BD-A724-0DD24B9C465B}"/>
              </a:ext>
            </a:extLst>
          </p:cNvPr>
          <p:cNvSpPr>
            <a:spLocks noGrp="1"/>
          </p:cNvSpPr>
          <p:nvPr>
            <p:ph type="body" sz="quarter" idx="15"/>
          </p:nvPr>
        </p:nvSpPr>
        <p:spPr/>
        <p:txBody>
          <a:bodyPr/>
          <a:lstStyle/>
          <a:p>
            <a:r>
              <a:rPr lang="en-US" altLang="zh-CN" dirty="0"/>
              <a:t>LSE</a:t>
            </a:r>
            <a:r>
              <a:rPr lang="zh-CN" altLang="en-US" dirty="0"/>
              <a:t> </a:t>
            </a:r>
            <a:r>
              <a:rPr lang="en-US" altLang="zh-CN" dirty="0"/>
              <a:t>Health</a:t>
            </a:r>
            <a:endParaRPr lang="en-US" dirty="0"/>
          </a:p>
        </p:txBody>
      </p:sp>
      <p:sp>
        <p:nvSpPr>
          <p:cNvPr id="7" name="Title 1">
            <a:extLst>
              <a:ext uri="{FF2B5EF4-FFF2-40B4-BE49-F238E27FC236}">
                <a16:creationId xmlns:a16="http://schemas.microsoft.com/office/drawing/2014/main" id="{715A8F51-FA06-78F1-1113-24325918E4F1}"/>
              </a:ext>
            </a:extLst>
          </p:cNvPr>
          <p:cNvSpPr>
            <a:spLocks noGrp="1"/>
          </p:cNvSpPr>
          <p:nvPr>
            <p:ph type="title"/>
          </p:nvPr>
        </p:nvSpPr>
        <p:spPr>
          <a:xfrm>
            <a:off x="838199" y="1298232"/>
            <a:ext cx="10515600" cy="620202"/>
          </a:xfrm>
        </p:spPr>
        <p:txBody>
          <a:bodyPr/>
          <a:lstStyle/>
          <a:p>
            <a:pPr algn="l"/>
            <a:r>
              <a:rPr lang="en-US" altLang="zh-CN" sz="2800" dirty="0">
                <a:solidFill>
                  <a:srgbClr val="E0102B"/>
                </a:solidFill>
              </a:rPr>
              <a:t>“Left-behind” typologies</a:t>
            </a:r>
            <a:endParaRPr lang="en-US" sz="2800" dirty="0">
              <a:solidFill>
                <a:srgbClr val="E0102B"/>
              </a:solidFill>
            </a:endParaRPr>
          </a:p>
        </p:txBody>
      </p:sp>
      <p:sp>
        <p:nvSpPr>
          <p:cNvPr id="8" name="Text Placeholder 2">
            <a:extLst>
              <a:ext uri="{FF2B5EF4-FFF2-40B4-BE49-F238E27FC236}">
                <a16:creationId xmlns:a16="http://schemas.microsoft.com/office/drawing/2014/main" id="{9C9B9D89-05BB-DF3F-0428-9BB3E4550F50}"/>
              </a:ext>
            </a:extLst>
          </p:cNvPr>
          <p:cNvSpPr txBox="1">
            <a:spLocks/>
          </p:cNvSpPr>
          <p:nvPr/>
        </p:nvSpPr>
        <p:spPr>
          <a:xfrm>
            <a:off x="838199" y="2038227"/>
            <a:ext cx="10515600" cy="4157188"/>
          </a:xfrm>
          <a:prstGeom prst="rect">
            <a:avLst/>
          </a:prstGeom>
        </p:spPr>
        <p:txBody>
          <a:bodyPr/>
          <a:lstStyle>
            <a:lvl1pPr marL="7937" indent="0" algn="l" defTabSz="914400" rtl="0" eaLnBrk="1" latinLnBrk="0" hangingPunct="1">
              <a:lnSpc>
                <a:spcPct val="90000"/>
              </a:lnSpc>
              <a:spcBef>
                <a:spcPts val="1000"/>
              </a:spcBef>
              <a:buClr>
                <a:srgbClr val="FF0000"/>
              </a:buClr>
              <a:buSzPct val="110000"/>
              <a:buFontTx/>
              <a:buNone/>
              <a:tabLst/>
              <a:defRPr sz="2000" kern="1200">
                <a:solidFill>
                  <a:schemeClr val="tx1"/>
                </a:solidFill>
                <a:latin typeface="Roboto" pitchFamily="2" charset="0"/>
                <a:ea typeface="Roboto" pitchFamily="2" charset="0"/>
                <a:cs typeface="+mn-cs"/>
              </a:defRPr>
            </a:lvl1pPr>
            <a:lvl2pPr marL="184150" indent="-176213" algn="l" defTabSz="900000" rtl="0" eaLnBrk="1" latinLnBrk="0" hangingPunct="1">
              <a:lnSpc>
                <a:spcPts val="3000"/>
              </a:lnSpc>
              <a:spcBef>
                <a:spcPts val="0"/>
              </a:spcBef>
              <a:spcAft>
                <a:spcPts val="0"/>
              </a:spcAft>
              <a:buClr>
                <a:srgbClr val="E0112B"/>
              </a:buClr>
              <a:buSzPct val="130000"/>
              <a:buFont typeface="Wingdings" pitchFamily="2" charset="2"/>
              <a:buChar char="§"/>
              <a:tabLst>
                <a:tab pos="3995738" algn="l"/>
              </a:tabLst>
              <a:defRPr sz="2000" kern="1200">
                <a:solidFill>
                  <a:schemeClr val="tx1"/>
                </a:solidFill>
                <a:latin typeface="Roboto" pitchFamily="2" charset="0"/>
                <a:ea typeface="Roboto" pitchFamily="2" charset="0"/>
                <a:cs typeface="+mn-cs"/>
              </a:defRPr>
            </a:lvl2pPr>
            <a:lvl3pPr marL="185738" indent="177800" algn="l" defTabSz="900000" rtl="0" eaLnBrk="1" latinLnBrk="0" hangingPunct="1">
              <a:lnSpc>
                <a:spcPts val="3000"/>
              </a:lnSpc>
              <a:spcBef>
                <a:spcPts val="0"/>
              </a:spcBef>
              <a:buClr>
                <a:srgbClr val="E0112B"/>
              </a:buClr>
              <a:buSzPct val="130000"/>
              <a:buFont typeface="Wingdings" pitchFamily="2" charset="2"/>
              <a:buChar char="§"/>
              <a:tabLst>
                <a:tab pos="3995738" algn="l"/>
              </a:tabLst>
              <a:defRPr sz="2000" kern="1200">
                <a:solidFill>
                  <a:schemeClr val="tx1"/>
                </a:solidFill>
                <a:latin typeface="Roboto" pitchFamily="2" charset="0"/>
                <a:ea typeface="Roboto" pitchFamily="2" charset="0"/>
                <a:cs typeface="+mn-cs"/>
              </a:defRPr>
            </a:lvl3pPr>
            <a:lvl4pPr marL="541338" indent="-177800" algn="l" defTabSz="900000" rtl="0" eaLnBrk="1" latinLnBrk="0" hangingPunct="1">
              <a:lnSpc>
                <a:spcPts val="3000"/>
              </a:lnSpc>
              <a:spcBef>
                <a:spcPts val="0"/>
              </a:spcBef>
              <a:buClr>
                <a:srgbClr val="E0112B"/>
              </a:buClr>
              <a:buSzPct val="130000"/>
              <a:buFont typeface="Wingdings" pitchFamily="2" charset="2"/>
              <a:buChar char="§"/>
              <a:tabLst>
                <a:tab pos="3995738" algn="l"/>
              </a:tabLst>
              <a:defRPr sz="1700" kern="1200">
                <a:solidFill>
                  <a:schemeClr val="tx1"/>
                </a:solidFill>
                <a:latin typeface="Roboto" pitchFamily="2" charset="0"/>
                <a:ea typeface="Roboto" pitchFamily="2" charset="0"/>
                <a:cs typeface="+mn-cs"/>
              </a:defRPr>
            </a:lvl4pPr>
            <a:lvl5pPr marL="717550" marR="0" indent="-176213" algn="l" defTabSz="900000" rtl="0" eaLnBrk="1" fontAlgn="auto" latinLnBrk="0" hangingPunct="1">
              <a:lnSpc>
                <a:spcPts val="3000"/>
              </a:lnSpc>
              <a:spcBef>
                <a:spcPts val="0"/>
              </a:spcBef>
              <a:spcAft>
                <a:spcPts val="0"/>
              </a:spcAft>
              <a:buClr>
                <a:srgbClr val="E0112B"/>
              </a:buClr>
              <a:buSzPct val="130000"/>
              <a:buFont typeface="Wingdings" pitchFamily="2" charset="2"/>
              <a:buChar char="§"/>
              <a:tabLst>
                <a:tab pos="3995738" algn="l"/>
              </a:tabLst>
              <a:defRPr sz="1700" kern="1200">
                <a:solidFill>
                  <a:schemeClr val="tx1"/>
                </a:solidFill>
                <a:latin typeface="Roboto" pitchFamily="2" charset="0"/>
                <a:ea typeface="Roboto"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0837" indent="-342900">
              <a:buFont typeface="Arial" panose="020B0604020202020204" pitchFamily="34" charset="0"/>
              <a:buChar char="•"/>
            </a:pPr>
            <a:r>
              <a:rPr lang="en-US" altLang="zh-CN" sz="2400" dirty="0"/>
              <a:t>We</a:t>
            </a:r>
            <a:r>
              <a:rPr lang="zh-CN" altLang="en-US" sz="2400" dirty="0"/>
              <a:t> </a:t>
            </a:r>
            <a:r>
              <a:rPr lang="en-US" altLang="zh-CN" sz="2400" dirty="0"/>
              <a:t>followed</a:t>
            </a:r>
            <a:r>
              <a:rPr lang="zh-CN" altLang="en-US" sz="2400" dirty="0"/>
              <a:t> </a:t>
            </a:r>
            <a:r>
              <a:rPr lang="en-US" altLang="zh-CN" sz="2400" dirty="0"/>
              <a:t>the</a:t>
            </a:r>
            <a:r>
              <a:rPr lang="zh-CN" altLang="en-US" sz="2400" dirty="0"/>
              <a:t> </a:t>
            </a:r>
            <a:r>
              <a:rPr lang="en-US" altLang="zh-CN" sz="2400" dirty="0"/>
              <a:t>established</a:t>
            </a:r>
            <a:r>
              <a:rPr lang="zh-CN" altLang="en-US" sz="2400" dirty="0"/>
              <a:t> </a:t>
            </a:r>
            <a:r>
              <a:rPr lang="en-US" altLang="zh-CN" sz="2400" dirty="0"/>
              <a:t>“left-behind”</a:t>
            </a:r>
            <a:r>
              <a:rPr lang="zh-CN" altLang="en-US" sz="2400" dirty="0"/>
              <a:t> </a:t>
            </a:r>
            <a:r>
              <a:rPr lang="en-US" altLang="zh-CN" sz="2400" dirty="0"/>
              <a:t>typologies</a:t>
            </a:r>
            <a:r>
              <a:rPr lang="zh-CN" altLang="en-US" sz="2400" dirty="0"/>
              <a:t> </a:t>
            </a:r>
            <a:r>
              <a:rPr lang="en-US" altLang="zh-CN" sz="2400" dirty="0"/>
              <a:t>in</a:t>
            </a:r>
            <a:r>
              <a:rPr lang="zh-CN" altLang="en-US" sz="2400" dirty="0"/>
              <a:t> </a:t>
            </a:r>
            <a:r>
              <a:rPr lang="en-US" altLang="zh-CN" sz="2400" dirty="0"/>
              <a:t>the</a:t>
            </a:r>
            <a:r>
              <a:rPr lang="zh-CN" altLang="en-US" sz="2400" dirty="0"/>
              <a:t> </a:t>
            </a:r>
            <a:r>
              <a:rPr lang="en-US" altLang="zh-CN" sz="2400" dirty="0"/>
              <a:t>economic</a:t>
            </a:r>
            <a:r>
              <a:rPr lang="zh-CN" altLang="en-US" sz="2400" dirty="0"/>
              <a:t> </a:t>
            </a:r>
            <a:r>
              <a:rPr lang="en-US" altLang="zh-CN" sz="2400" dirty="0"/>
              <a:t>geography</a:t>
            </a:r>
            <a:r>
              <a:rPr lang="zh-CN" altLang="en-US" sz="2400" dirty="0"/>
              <a:t> </a:t>
            </a:r>
            <a:r>
              <a:rPr lang="en-US" altLang="zh-CN" sz="2400" dirty="0"/>
              <a:t>literature</a:t>
            </a:r>
            <a:r>
              <a:rPr lang="zh-CN" altLang="en-US" sz="2400" dirty="0"/>
              <a:t> </a:t>
            </a:r>
            <a:r>
              <a:rPr lang="en-US" altLang="zh-CN" sz="2400" dirty="0"/>
              <a:t>and</a:t>
            </a:r>
            <a:r>
              <a:rPr lang="zh-CN" altLang="en-US" sz="2400" dirty="0"/>
              <a:t> </a:t>
            </a:r>
            <a:r>
              <a:rPr lang="en-US" altLang="zh-CN" sz="2400" dirty="0"/>
              <a:t>categorized</a:t>
            </a:r>
            <a:r>
              <a:rPr lang="zh-CN" altLang="en-US" sz="2400" dirty="0"/>
              <a:t> </a:t>
            </a:r>
            <a:r>
              <a:rPr lang="en-US" altLang="zh-CN" sz="2400" dirty="0"/>
              <a:t>EU</a:t>
            </a:r>
            <a:r>
              <a:rPr lang="zh-CN" altLang="en-US" sz="2400" dirty="0"/>
              <a:t> </a:t>
            </a:r>
            <a:r>
              <a:rPr lang="en-US" altLang="zh-CN" sz="2400" dirty="0"/>
              <a:t>regions</a:t>
            </a:r>
            <a:r>
              <a:rPr lang="zh-CN" altLang="en-US" sz="2400" dirty="0"/>
              <a:t> </a:t>
            </a:r>
            <a:r>
              <a:rPr lang="en-US" altLang="zh-CN" sz="2400" dirty="0"/>
              <a:t>into</a:t>
            </a:r>
            <a:r>
              <a:rPr lang="zh-CN" altLang="en-US" sz="2400" dirty="0"/>
              <a:t> </a:t>
            </a:r>
            <a:r>
              <a:rPr lang="en-US" altLang="zh-CN" sz="2400" dirty="0"/>
              <a:t>six</a:t>
            </a:r>
            <a:r>
              <a:rPr lang="zh-CN" altLang="en-US" sz="2400" dirty="0"/>
              <a:t> </a:t>
            </a:r>
            <a:r>
              <a:rPr lang="en-US" altLang="zh-CN" sz="2400" dirty="0"/>
              <a:t>clusters</a:t>
            </a:r>
            <a:r>
              <a:rPr lang="zh-CN" altLang="en-US" sz="2400" dirty="0"/>
              <a:t> </a:t>
            </a:r>
            <a:r>
              <a:rPr lang="en-US" altLang="zh-CN" sz="2400" dirty="0"/>
              <a:t>at</a:t>
            </a:r>
            <a:r>
              <a:rPr lang="zh-CN" altLang="en-US" sz="2400" dirty="0"/>
              <a:t> </a:t>
            </a:r>
            <a:r>
              <a:rPr lang="en-US" altLang="zh-CN" sz="2400" dirty="0"/>
              <a:t>the</a:t>
            </a:r>
            <a:r>
              <a:rPr lang="zh-CN" altLang="en-US" sz="2400" dirty="0"/>
              <a:t> </a:t>
            </a:r>
            <a:r>
              <a:rPr lang="en-US" altLang="zh-CN" sz="2400" dirty="0"/>
              <a:t>NUTS</a:t>
            </a:r>
            <a:r>
              <a:rPr lang="zh-CN" altLang="en-US" sz="2400" dirty="0"/>
              <a:t> </a:t>
            </a:r>
            <a:r>
              <a:rPr lang="en-US" altLang="zh-CN" sz="2400" dirty="0"/>
              <a:t>3</a:t>
            </a:r>
            <a:r>
              <a:rPr lang="zh-CN" altLang="en-US" sz="2400" dirty="0"/>
              <a:t> </a:t>
            </a:r>
            <a:r>
              <a:rPr lang="en-US" altLang="zh-CN" sz="2400"/>
              <a:t>level:</a:t>
            </a:r>
            <a:r>
              <a:rPr lang="zh-CN" altLang="en-US" sz="2400" dirty="0"/>
              <a:t> </a:t>
            </a:r>
            <a:endParaRPr lang="en-GB" altLang="zh-CN" sz="2400" dirty="0"/>
          </a:p>
          <a:p>
            <a:pPr marL="527050" lvl="1" indent="-342900">
              <a:buFont typeface="Arial" panose="020B0604020202020204" pitchFamily="34" charset="0"/>
              <a:buChar char="•"/>
            </a:pPr>
            <a:r>
              <a:rPr lang="en-US" sz="2400" dirty="0"/>
              <a:t>Long-term economic prosperity</a:t>
            </a:r>
          </a:p>
          <a:p>
            <a:pPr marL="527050" lvl="1" indent="-342900">
              <a:buFont typeface="Arial" panose="020B0604020202020204" pitchFamily="34" charset="0"/>
              <a:buChar char="•"/>
            </a:pPr>
            <a:r>
              <a:rPr lang="en-US" sz="2400" dirty="0"/>
              <a:t>high growth</a:t>
            </a:r>
          </a:p>
          <a:p>
            <a:pPr marL="527050" lvl="1" indent="-342900">
              <a:buFont typeface="Arial" panose="020B0604020202020204" pitchFamily="34" charset="0"/>
              <a:buChar char="•"/>
            </a:pPr>
            <a:r>
              <a:rPr lang="en-US" sz="2400" dirty="0"/>
              <a:t>relative economic and demographic stability</a:t>
            </a:r>
          </a:p>
          <a:p>
            <a:pPr marL="527050" lvl="1" indent="-342900">
              <a:buFont typeface="Arial" panose="020B0604020202020204" pitchFamily="34" charset="0"/>
              <a:buChar char="•"/>
            </a:pPr>
            <a:r>
              <a:rPr lang="en-US" sz="2400" dirty="0"/>
              <a:t>economic decline and deindustrialization</a:t>
            </a:r>
          </a:p>
          <a:p>
            <a:pPr marL="527050" lvl="1" indent="-342900">
              <a:buFont typeface="Arial" panose="020B0604020202020204" pitchFamily="34" charset="0"/>
              <a:buChar char="•"/>
            </a:pPr>
            <a:r>
              <a:rPr lang="en-US" sz="2400" dirty="0"/>
              <a:t>demographic decline and ageing</a:t>
            </a:r>
          </a:p>
          <a:p>
            <a:pPr marL="527050" lvl="1" indent="-342900">
              <a:buFont typeface="Arial" panose="020B0604020202020204" pitchFamily="34" charset="0"/>
              <a:buChar char="•"/>
            </a:pPr>
            <a:r>
              <a:rPr lang="en-US" sz="2400" dirty="0"/>
              <a:t>disconnected, high poverty</a:t>
            </a:r>
          </a:p>
          <a:p>
            <a:pPr marL="350837" indent="-342900">
              <a:buFont typeface="Arial" panose="020B0604020202020204" pitchFamily="34" charset="0"/>
              <a:buChar char="•"/>
            </a:pPr>
            <a:r>
              <a:rPr lang="en-US" sz="2400" dirty="0"/>
              <a:t>The former three typologies were not considered as “left-behind”, while the latter three were considered “left-behind” regions.</a:t>
            </a:r>
          </a:p>
        </p:txBody>
      </p:sp>
    </p:spTree>
    <p:extLst>
      <p:ext uri="{BB962C8B-B14F-4D97-AF65-F5344CB8AC3E}">
        <p14:creationId xmlns:p14="http://schemas.microsoft.com/office/powerpoint/2010/main" val="4142597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urvey&#10;&#10;AI-generated content may be incorrect.">
            <a:extLst>
              <a:ext uri="{FF2B5EF4-FFF2-40B4-BE49-F238E27FC236}">
                <a16:creationId xmlns:a16="http://schemas.microsoft.com/office/drawing/2014/main" id="{8EC6EC49-FF1D-AB39-8930-35E5F41724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650" y="366634"/>
            <a:ext cx="11950700" cy="6124733"/>
          </a:xfrm>
          <a:prstGeom prst="rect">
            <a:avLst/>
          </a:prstGeom>
          <a:noFill/>
        </p:spPr>
      </p:pic>
    </p:spTree>
    <p:extLst>
      <p:ext uri="{BB962C8B-B14F-4D97-AF65-F5344CB8AC3E}">
        <p14:creationId xmlns:p14="http://schemas.microsoft.com/office/powerpoint/2010/main" val="45668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graph&#10;&#10;AI-generated content may be incorrect.">
            <a:extLst>
              <a:ext uri="{FF2B5EF4-FFF2-40B4-BE49-F238E27FC236}">
                <a16:creationId xmlns:a16="http://schemas.microsoft.com/office/drawing/2014/main" id="{C17A45AD-8631-FB0A-8EB9-1795A0AA48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94" y="68263"/>
            <a:ext cx="11844011" cy="6721475"/>
          </a:xfrm>
          <a:prstGeom prst="rect">
            <a:avLst/>
          </a:prstGeom>
          <a:noFill/>
        </p:spPr>
      </p:pic>
    </p:spTree>
    <p:extLst>
      <p:ext uri="{BB962C8B-B14F-4D97-AF65-F5344CB8AC3E}">
        <p14:creationId xmlns:p14="http://schemas.microsoft.com/office/powerpoint/2010/main" val="34922183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9DF7A-F834-4948-DA36-4F9948F69670}"/>
            </a:ext>
          </a:extLst>
        </p:cNvPr>
        <p:cNvGrpSpPr/>
        <p:nvPr/>
      </p:nvGrpSpPr>
      <p:grpSpPr>
        <a:xfrm>
          <a:off x="0" y="0"/>
          <a:ext cx="0" cy="0"/>
          <a:chOff x="0" y="0"/>
          <a:chExt cx="0" cy="0"/>
        </a:xfrm>
      </p:grpSpPr>
      <p:pic>
        <p:nvPicPr>
          <p:cNvPr id="3" name="Picture 2" descr="A table with numbers and text&#10;&#10;AI-generated content may be incorrect.">
            <a:extLst>
              <a:ext uri="{FF2B5EF4-FFF2-40B4-BE49-F238E27FC236}">
                <a16:creationId xmlns:a16="http://schemas.microsoft.com/office/drawing/2014/main" id="{02DE4D24-1215-600F-34D6-5827ECD6E2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650" y="172436"/>
            <a:ext cx="11950700" cy="6513129"/>
          </a:xfrm>
          <a:prstGeom prst="rect">
            <a:avLst/>
          </a:prstGeom>
          <a:noFill/>
        </p:spPr>
      </p:pic>
    </p:spTree>
    <p:extLst>
      <p:ext uri="{BB962C8B-B14F-4D97-AF65-F5344CB8AC3E}">
        <p14:creationId xmlns:p14="http://schemas.microsoft.com/office/powerpoint/2010/main" val="9286286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europe with different colored areas&#10;&#10;AI-generated content may be incorrect.">
            <a:extLst>
              <a:ext uri="{FF2B5EF4-FFF2-40B4-BE49-F238E27FC236}">
                <a16:creationId xmlns:a16="http://schemas.microsoft.com/office/drawing/2014/main" id="{97BAF68A-85FA-C6EA-8672-B3DF87E3A0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5584" y="0"/>
            <a:ext cx="4918999" cy="6858000"/>
          </a:xfrm>
          <a:prstGeom prst="rect">
            <a:avLst/>
          </a:prstGeom>
        </p:spPr>
      </p:pic>
      <p:pic>
        <p:nvPicPr>
          <p:cNvPr id="5" name="Picture 4" descr="A map of germany with blue and green colors&#10;&#10;AI-generated content may be incorrect.">
            <a:extLst>
              <a:ext uri="{FF2B5EF4-FFF2-40B4-BE49-F238E27FC236}">
                <a16:creationId xmlns:a16="http://schemas.microsoft.com/office/drawing/2014/main" id="{11911158-6C01-98A1-EFD5-C45A23D228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5977" y="0"/>
            <a:ext cx="4899652" cy="6858000"/>
          </a:xfrm>
          <a:prstGeom prst="rect">
            <a:avLst/>
          </a:prstGeom>
        </p:spPr>
      </p:pic>
    </p:spTree>
    <p:extLst>
      <p:ext uri="{BB962C8B-B14F-4D97-AF65-F5344CB8AC3E}">
        <p14:creationId xmlns:p14="http://schemas.microsoft.com/office/powerpoint/2010/main" val="3468930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13530-2DD6-EA09-E8B4-F6CF3A317728}"/>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44DE6F44-E26E-9087-8E35-23EC40B13547}"/>
              </a:ext>
            </a:extLst>
          </p:cNvPr>
          <p:cNvSpPr>
            <a:spLocks noGrp="1"/>
          </p:cNvSpPr>
          <p:nvPr>
            <p:ph type="body" sz="quarter" idx="18"/>
          </p:nvPr>
        </p:nvSpPr>
        <p:spPr/>
        <p:txBody>
          <a:bodyPr/>
          <a:lstStyle/>
          <a:p>
            <a:r>
              <a:rPr lang="en-US" altLang="zh-CN" dirty="0"/>
              <a:t>@LSEHealthPolicy</a:t>
            </a:r>
            <a:endParaRPr lang="en-US" dirty="0"/>
          </a:p>
          <a:p>
            <a:endParaRPr lang="en-US" dirty="0"/>
          </a:p>
        </p:txBody>
      </p:sp>
      <p:sp>
        <p:nvSpPr>
          <p:cNvPr id="5" name="Text Placeholder 4">
            <a:extLst>
              <a:ext uri="{FF2B5EF4-FFF2-40B4-BE49-F238E27FC236}">
                <a16:creationId xmlns:a16="http://schemas.microsoft.com/office/drawing/2014/main" id="{386A9E0D-C193-227F-CDC7-4B741C70C34A}"/>
              </a:ext>
            </a:extLst>
          </p:cNvPr>
          <p:cNvSpPr>
            <a:spLocks noGrp="1"/>
          </p:cNvSpPr>
          <p:nvPr>
            <p:ph type="body" sz="quarter" idx="15"/>
          </p:nvPr>
        </p:nvSpPr>
        <p:spPr/>
        <p:txBody>
          <a:bodyPr/>
          <a:lstStyle/>
          <a:p>
            <a:r>
              <a:rPr lang="en-US" altLang="zh-CN" dirty="0"/>
              <a:t>LSE</a:t>
            </a:r>
            <a:r>
              <a:rPr lang="zh-CN" altLang="en-US" dirty="0"/>
              <a:t> </a:t>
            </a:r>
            <a:r>
              <a:rPr lang="en-US" altLang="zh-CN" dirty="0"/>
              <a:t>Health</a:t>
            </a:r>
            <a:endParaRPr lang="en-US" dirty="0"/>
          </a:p>
        </p:txBody>
      </p:sp>
      <p:sp>
        <p:nvSpPr>
          <p:cNvPr id="7" name="Title 1">
            <a:extLst>
              <a:ext uri="{FF2B5EF4-FFF2-40B4-BE49-F238E27FC236}">
                <a16:creationId xmlns:a16="http://schemas.microsoft.com/office/drawing/2014/main" id="{3D5D15F6-AA13-0A57-05AC-922669CA1A4B}"/>
              </a:ext>
            </a:extLst>
          </p:cNvPr>
          <p:cNvSpPr>
            <a:spLocks noGrp="1"/>
          </p:cNvSpPr>
          <p:nvPr>
            <p:ph type="title"/>
          </p:nvPr>
        </p:nvSpPr>
        <p:spPr>
          <a:xfrm>
            <a:off x="838199" y="1298232"/>
            <a:ext cx="10515600" cy="620202"/>
          </a:xfrm>
        </p:spPr>
        <p:txBody>
          <a:bodyPr/>
          <a:lstStyle/>
          <a:p>
            <a:pPr algn="l"/>
            <a:r>
              <a:rPr lang="en-US" altLang="zh-CN" sz="2800" dirty="0">
                <a:solidFill>
                  <a:srgbClr val="E0102B"/>
                </a:solidFill>
              </a:rPr>
              <a:t>”Left-behind” regions and mortality</a:t>
            </a:r>
            <a:endParaRPr lang="en-US" sz="2800" dirty="0">
              <a:solidFill>
                <a:srgbClr val="E0102B"/>
              </a:solidFill>
            </a:endParaRPr>
          </a:p>
        </p:txBody>
      </p:sp>
      <p:sp>
        <p:nvSpPr>
          <p:cNvPr id="8" name="Text Placeholder 2">
            <a:extLst>
              <a:ext uri="{FF2B5EF4-FFF2-40B4-BE49-F238E27FC236}">
                <a16:creationId xmlns:a16="http://schemas.microsoft.com/office/drawing/2014/main" id="{EC774565-4EA6-1FEF-15F2-1A6147B457CE}"/>
              </a:ext>
            </a:extLst>
          </p:cNvPr>
          <p:cNvSpPr txBox="1">
            <a:spLocks/>
          </p:cNvSpPr>
          <p:nvPr/>
        </p:nvSpPr>
        <p:spPr>
          <a:xfrm>
            <a:off x="838199" y="2038227"/>
            <a:ext cx="10515600" cy="4157188"/>
          </a:xfrm>
          <a:prstGeom prst="rect">
            <a:avLst/>
          </a:prstGeom>
        </p:spPr>
        <p:txBody>
          <a:bodyPr/>
          <a:lstStyle>
            <a:lvl1pPr marL="7937" indent="0" algn="l" defTabSz="914400" rtl="0" eaLnBrk="1" latinLnBrk="0" hangingPunct="1">
              <a:lnSpc>
                <a:spcPct val="90000"/>
              </a:lnSpc>
              <a:spcBef>
                <a:spcPts val="1000"/>
              </a:spcBef>
              <a:buClr>
                <a:srgbClr val="FF0000"/>
              </a:buClr>
              <a:buSzPct val="110000"/>
              <a:buFontTx/>
              <a:buNone/>
              <a:tabLst/>
              <a:defRPr sz="2000" kern="1200">
                <a:solidFill>
                  <a:schemeClr val="tx1"/>
                </a:solidFill>
                <a:latin typeface="Roboto" pitchFamily="2" charset="0"/>
                <a:ea typeface="Roboto" pitchFamily="2" charset="0"/>
                <a:cs typeface="+mn-cs"/>
              </a:defRPr>
            </a:lvl1pPr>
            <a:lvl2pPr marL="184150" indent="-176213" algn="l" defTabSz="900000" rtl="0" eaLnBrk="1" latinLnBrk="0" hangingPunct="1">
              <a:lnSpc>
                <a:spcPts val="3000"/>
              </a:lnSpc>
              <a:spcBef>
                <a:spcPts val="0"/>
              </a:spcBef>
              <a:spcAft>
                <a:spcPts val="0"/>
              </a:spcAft>
              <a:buClr>
                <a:srgbClr val="E0112B"/>
              </a:buClr>
              <a:buSzPct val="130000"/>
              <a:buFont typeface="Wingdings" pitchFamily="2" charset="2"/>
              <a:buChar char="§"/>
              <a:tabLst>
                <a:tab pos="3995738" algn="l"/>
              </a:tabLst>
              <a:defRPr sz="2000" kern="1200">
                <a:solidFill>
                  <a:schemeClr val="tx1"/>
                </a:solidFill>
                <a:latin typeface="Roboto" pitchFamily="2" charset="0"/>
                <a:ea typeface="Roboto" pitchFamily="2" charset="0"/>
                <a:cs typeface="+mn-cs"/>
              </a:defRPr>
            </a:lvl2pPr>
            <a:lvl3pPr marL="185738" indent="177800" algn="l" defTabSz="900000" rtl="0" eaLnBrk="1" latinLnBrk="0" hangingPunct="1">
              <a:lnSpc>
                <a:spcPts val="3000"/>
              </a:lnSpc>
              <a:spcBef>
                <a:spcPts val="0"/>
              </a:spcBef>
              <a:buClr>
                <a:srgbClr val="E0112B"/>
              </a:buClr>
              <a:buSzPct val="130000"/>
              <a:buFont typeface="Wingdings" pitchFamily="2" charset="2"/>
              <a:buChar char="§"/>
              <a:tabLst>
                <a:tab pos="3995738" algn="l"/>
              </a:tabLst>
              <a:defRPr sz="2000" kern="1200">
                <a:solidFill>
                  <a:schemeClr val="tx1"/>
                </a:solidFill>
                <a:latin typeface="Roboto" pitchFamily="2" charset="0"/>
                <a:ea typeface="Roboto" pitchFamily="2" charset="0"/>
                <a:cs typeface="+mn-cs"/>
              </a:defRPr>
            </a:lvl3pPr>
            <a:lvl4pPr marL="541338" indent="-177800" algn="l" defTabSz="900000" rtl="0" eaLnBrk="1" latinLnBrk="0" hangingPunct="1">
              <a:lnSpc>
                <a:spcPts val="3000"/>
              </a:lnSpc>
              <a:spcBef>
                <a:spcPts val="0"/>
              </a:spcBef>
              <a:buClr>
                <a:srgbClr val="E0112B"/>
              </a:buClr>
              <a:buSzPct val="130000"/>
              <a:buFont typeface="Wingdings" pitchFamily="2" charset="2"/>
              <a:buChar char="§"/>
              <a:tabLst>
                <a:tab pos="3995738" algn="l"/>
              </a:tabLst>
              <a:defRPr sz="1700" kern="1200">
                <a:solidFill>
                  <a:schemeClr val="tx1"/>
                </a:solidFill>
                <a:latin typeface="Roboto" pitchFamily="2" charset="0"/>
                <a:ea typeface="Roboto" pitchFamily="2" charset="0"/>
                <a:cs typeface="+mn-cs"/>
              </a:defRPr>
            </a:lvl4pPr>
            <a:lvl5pPr marL="717550" marR="0" indent="-176213" algn="l" defTabSz="900000" rtl="0" eaLnBrk="1" fontAlgn="auto" latinLnBrk="0" hangingPunct="1">
              <a:lnSpc>
                <a:spcPts val="3000"/>
              </a:lnSpc>
              <a:spcBef>
                <a:spcPts val="0"/>
              </a:spcBef>
              <a:spcAft>
                <a:spcPts val="0"/>
              </a:spcAft>
              <a:buClr>
                <a:srgbClr val="E0112B"/>
              </a:buClr>
              <a:buSzPct val="130000"/>
              <a:buFont typeface="Wingdings" pitchFamily="2" charset="2"/>
              <a:buChar char="§"/>
              <a:tabLst>
                <a:tab pos="3995738" algn="l"/>
              </a:tabLst>
              <a:defRPr sz="1700" kern="1200">
                <a:solidFill>
                  <a:schemeClr val="tx1"/>
                </a:solidFill>
                <a:latin typeface="Roboto" pitchFamily="2" charset="0"/>
                <a:ea typeface="Roboto"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0837" indent="-342900">
              <a:buFont typeface="Arial" panose="020B0604020202020204" pitchFamily="34" charset="0"/>
              <a:buChar char="•"/>
            </a:pPr>
            <a:r>
              <a:rPr lang="en-US" sz="2400" dirty="0"/>
              <a:t>“Left-</a:t>
            </a:r>
            <a:r>
              <a:rPr lang="en-US" sz="2400" dirty="0" err="1"/>
              <a:t>behindness</a:t>
            </a:r>
            <a:r>
              <a:rPr lang="en-US" sz="2400" dirty="0"/>
              <a:t>” is like an expanded version of socioeconomic determinants of health, with a spatial dimension</a:t>
            </a:r>
          </a:p>
          <a:p>
            <a:pPr marL="350837" indent="-342900">
              <a:buFont typeface="Arial" panose="020B0604020202020204" pitchFamily="34" charset="0"/>
              <a:buChar char="•"/>
            </a:pPr>
            <a:r>
              <a:rPr lang="en-US" altLang="zh-CN" sz="2400" dirty="0"/>
              <a:t>Many studies examined spatial health inequality in the EU, but few studies linked health or mortality outcomes to “left-</a:t>
            </a:r>
            <a:r>
              <a:rPr lang="en-US" altLang="zh-CN" sz="2400" dirty="0" err="1"/>
              <a:t>behindness</a:t>
            </a:r>
            <a:r>
              <a:rPr lang="en-US" altLang="zh-CN" sz="2400" dirty="0"/>
              <a:t>”</a:t>
            </a:r>
          </a:p>
          <a:p>
            <a:pPr marL="350837" indent="-342900">
              <a:buFont typeface="Arial" panose="020B0604020202020204" pitchFamily="34" charset="0"/>
              <a:buChar char="•"/>
            </a:pPr>
            <a:r>
              <a:rPr lang="en-US" altLang="zh-CN" sz="2400" dirty="0"/>
              <a:t>Our study leverages the construct of “left-behind” regions in political science and economic geography literature, and evaluates mortality gradient across various “left-behind” typologies</a:t>
            </a:r>
          </a:p>
          <a:p>
            <a:pPr marL="350837" indent="-342900">
              <a:buFont typeface="Arial" panose="020B0604020202020204" pitchFamily="34" charset="0"/>
              <a:buChar char="•"/>
            </a:pPr>
            <a:endParaRPr lang="en-US" altLang="zh-CN" sz="2400" dirty="0"/>
          </a:p>
        </p:txBody>
      </p:sp>
    </p:spTree>
    <p:extLst>
      <p:ext uri="{BB962C8B-B14F-4D97-AF65-F5344CB8AC3E}">
        <p14:creationId xmlns:p14="http://schemas.microsoft.com/office/powerpoint/2010/main" val="846858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troduction">
  <a:themeElements>
    <a:clrScheme name="LSE Colour Palette">
      <a:dk1>
        <a:srgbClr val="000000"/>
      </a:dk1>
      <a:lt1>
        <a:srgbClr val="FFFFFF"/>
      </a:lt1>
      <a:dk2>
        <a:srgbClr val="A3AAAE"/>
      </a:dk2>
      <a:lt2>
        <a:srgbClr val="D0D3D3"/>
      </a:lt2>
      <a:accent1>
        <a:srgbClr val="F33030"/>
      </a:accent1>
      <a:accent2>
        <a:srgbClr val="5B325F"/>
      </a:accent2>
      <a:accent3>
        <a:srgbClr val="6BABE5"/>
      </a:accent3>
      <a:accent4>
        <a:srgbClr val="FFCE00"/>
      </a:accent4>
      <a:accent5>
        <a:srgbClr val="009383"/>
      </a:accent5>
      <a:accent6>
        <a:srgbClr val="70AD47"/>
      </a:accent6>
      <a:hlink>
        <a:srgbClr val="5B325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7235</TotalTime>
  <Words>2455</Words>
  <Application>Microsoft Macintosh PowerPoint</Application>
  <PresentationFormat>Widescreen</PresentationFormat>
  <Paragraphs>489</Paragraphs>
  <Slides>21</Slides>
  <Notes>6</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21</vt:i4>
      </vt:variant>
    </vt:vector>
  </HeadingPairs>
  <TitlesOfParts>
    <vt:vector size="35" baseType="lpstr">
      <vt:lpstr>Roboto Regular</vt:lpstr>
      <vt:lpstr>Arial</vt:lpstr>
      <vt:lpstr>Calibri</vt:lpstr>
      <vt:lpstr>Cambria Math</vt:lpstr>
      <vt:lpstr>Franklin Gothic Book</vt:lpstr>
      <vt:lpstr>Franklin Gothic Medium</vt:lpstr>
      <vt:lpstr>Roboto</vt:lpstr>
      <vt:lpstr>Roboto Light</vt:lpstr>
      <vt:lpstr>Roboto Medium</vt:lpstr>
      <vt:lpstr>Symbol</vt:lpstr>
      <vt:lpstr>Times New Roman</vt:lpstr>
      <vt:lpstr>Wingdings</vt:lpstr>
      <vt:lpstr>Office Theme</vt:lpstr>
      <vt:lpstr>Introduction</vt:lpstr>
      <vt:lpstr>“Left Behind” to Die? Mortality Gap for “Left-Behind” Regions in 11 EU Countries</vt:lpstr>
      <vt:lpstr>Background</vt:lpstr>
      <vt:lpstr>What are “left-behind” regions?</vt:lpstr>
      <vt:lpstr>“Left-behind” typologies</vt:lpstr>
      <vt:lpstr>PowerPoint Presentation</vt:lpstr>
      <vt:lpstr>PowerPoint Presentation</vt:lpstr>
      <vt:lpstr>PowerPoint Presentation</vt:lpstr>
      <vt:lpstr>PowerPoint Presentation</vt:lpstr>
      <vt:lpstr>”Left-behind” regions and mortality</vt:lpstr>
      <vt:lpstr>Methods</vt:lpstr>
      <vt:lpstr>PowerPoint Presentation</vt:lpstr>
      <vt:lpstr>PowerPoint Presentation</vt:lpstr>
      <vt:lpstr>Findings</vt:lpstr>
      <vt:lpstr>PowerPoint Presentation</vt:lpstr>
      <vt:lpstr>Auxiliary analysis:</vt:lpstr>
      <vt:lpstr>PowerPoint Presentation</vt:lpstr>
      <vt:lpstr>Discussion</vt:lpstr>
      <vt:lpstr>Discussion</vt:lpstr>
      <vt:lpstr>Discussion</vt:lpstr>
      <vt:lpstr>Limitations and directions for future studies</vt:lpstr>
      <vt:lpstr>Acknowledgement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Di Yang</cp:lastModifiedBy>
  <cp:revision>130</cp:revision>
  <dcterms:created xsi:type="dcterms:W3CDTF">2018-03-02T16:11:06Z</dcterms:created>
  <dcterms:modified xsi:type="dcterms:W3CDTF">2025-09-25T11:21:16Z</dcterms:modified>
</cp:coreProperties>
</file>